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2.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2"/>
  </p:sldMasterIdLst>
  <p:notesMasterIdLst>
    <p:notesMasterId r:id="rId60"/>
  </p:notesMasterIdLst>
  <p:handoutMasterIdLst>
    <p:handoutMasterId r:id="rId61"/>
  </p:handoutMasterIdLst>
  <p:sldIdLst>
    <p:sldId id="256" r:id="rId3"/>
    <p:sldId id="303" r:id="rId4"/>
    <p:sldId id="592" r:id="rId5"/>
    <p:sldId id="586" r:id="rId6"/>
    <p:sldId id="687" r:id="rId7"/>
    <p:sldId id="661" r:id="rId8"/>
    <p:sldId id="665" r:id="rId9"/>
    <p:sldId id="658" r:id="rId10"/>
    <p:sldId id="666" r:id="rId11"/>
    <p:sldId id="667" r:id="rId12"/>
    <p:sldId id="755" r:id="rId13"/>
    <p:sldId id="756" r:id="rId14"/>
    <p:sldId id="757" r:id="rId15"/>
    <p:sldId id="669" r:id="rId16"/>
    <p:sldId id="670" r:id="rId17"/>
    <p:sldId id="350" r:id="rId18"/>
    <p:sldId id="698" r:id="rId19"/>
    <p:sldId id="727" r:id="rId20"/>
    <p:sldId id="672" r:id="rId21"/>
    <p:sldId id="673" r:id="rId22"/>
    <p:sldId id="674" r:id="rId23"/>
    <p:sldId id="759" r:id="rId24"/>
    <p:sldId id="760" r:id="rId25"/>
    <p:sldId id="761" r:id="rId26"/>
    <p:sldId id="762" r:id="rId27"/>
    <p:sldId id="763" r:id="rId28"/>
    <p:sldId id="676" r:id="rId29"/>
    <p:sldId id="675" r:id="rId30"/>
    <p:sldId id="773" r:id="rId31"/>
    <p:sldId id="764" r:id="rId32"/>
    <p:sldId id="765" r:id="rId33"/>
    <p:sldId id="767" r:id="rId34"/>
    <p:sldId id="766" r:id="rId35"/>
    <p:sldId id="768" r:id="rId36"/>
    <p:sldId id="677" r:id="rId37"/>
    <p:sldId id="769" r:id="rId38"/>
    <p:sldId id="728" r:id="rId39"/>
    <p:sldId id="688" r:id="rId40"/>
    <p:sldId id="689" r:id="rId41"/>
    <p:sldId id="690" r:id="rId42"/>
    <p:sldId id="770" r:id="rId43"/>
    <p:sldId id="699" r:id="rId44"/>
    <p:sldId id="691" r:id="rId45"/>
    <p:sldId id="692" r:id="rId46"/>
    <p:sldId id="700" r:id="rId47"/>
    <p:sldId id="701" r:id="rId48"/>
    <p:sldId id="693" r:id="rId49"/>
    <p:sldId id="694" r:id="rId50"/>
    <p:sldId id="702" r:id="rId51"/>
    <p:sldId id="703" r:id="rId52"/>
    <p:sldId id="696" r:id="rId53"/>
    <p:sldId id="697" r:id="rId54"/>
    <p:sldId id="704" r:id="rId55"/>
    <p:sldId id="771" r:id="rId56"/>
    <p:sldId id="772" r:id="rId57"/>
    <p:sldId id="705" r:id="rId58"/>
    <p:sldId id="418" r:id="rId59"/>
  </p:sldIdLst>
  <p:sldSz cx="12190413" cy="6859588"/>
  <p:notesSz cx="6858000" cy="9144000"/>
  <p:custDataLst>
    <p:tags r:id="rId62"/>
  </p:custDataLst>
  <p:defaultTextStyle>
    <a:defPPr>
      <a:defRPr lang="zh-CN"/>
    </a:defPPr>
    <a:lvl1pPr marL="0" algn="l" defTabSz="609600" rtl="0" eaLnBrk="1" latinLnBrk="0" hangingPunct="1">
      <a:defRPr sz="2400" kern="1200">
        <a:solidFill>
          <a:schemeClr val="tx1"/>
        </a:solidFill>
        <a:latin typeface="+mn-lt"/>
        <a:ea typeface="+mn-ea"/>
        <a:cs typeface="+mn-cs"/>
      </a:defRPr>
    </a:lvl1pPr>
    <a:lvl2pPr marL="609600" algn="l" defTabSz="609600" rtl="0" eaLnBrk="1" latinLnBrk="0" hangingPunct="1">
      <a:defRPr sz="2400" kern="1200">
        <a:solidFill>
          <a:schemeClr val="tx1"/>
        </a:solidFill>
        <a:latin typeface="+mn-lt"/>
        <a:ea typeface="+mn-ea"/>
        <a:cs typeface="+mn-cs"/>
      </a:defRPr>
    </a:lvl2pPr>
    <a:lvl3pPr marL="1219200" algn="l" defTabSz="609600" rtl="0" eaLnBrk="1" latinLnBrk="0" hangingPunct="1">
      <a:defRPr sz="2400" kern="1200">
        <a:solidFill>
          <a:schemeClr val="tx1"/>
        </a:solidFill>
        <a:latin typeface="+mn-lt"/>
        <a:ea typeface="+mn-ea"/>
        <a:cs typeface="+mn-cs"/>
      </a:defRPr>
    </a:lvl3pPr>
    <a:lvl4pPr marL="1828800" algn="l" defTabSz="609600" rtl="0" eaLnBrk="1" latinLnBrk="0" hangingPunct="1">
      <a:defRPr sz="2400" kern="1200">
        <a:solidFill>
          <a:schemeClr val="tx1"/>
        </a:solidFill>
        <a:latin typeface="+mn-lt"/>
        <a:ea typeface="+mn-ea"/>
        <a:cs typeface="+mn-cs"/>
      </a:defRPr>
    </a:lvl4pPr>
    <a:lvl5pPr marL="2438400" algn="l" defTabSz="609600" rtl="0" eaLnBrk="1" latinLnBrk="0" hangingPunct="1">
      <a:defRPr sz="2400" kern="1200">
        <a:solidFill>
          <a:schemeClr val="tx1"/>
        </a:solidFill>
        <a:latin typeface="+mn-lt"/>
        <a:ea typeface="+mn-ea"/>
        <a:cs typeface="+mn-cs"/>
      </a:defRPr>
    </a:lvl5pPr>
    <a:lvl6pPr marL="3048000" algn="l" defTabSz="609600" rtl="0" eaLnBrk="1" latinLnBrk="0" hangingPunct="1">
      <a:defRPr sz="2400" kern="1200">
        <a:solidFill>
          <a:schemeClr val="tx1"/>
        </a:solidFill>
        <a:latin typeface="+mn-lt"/>
        <a:ea typeface="+mn-ea"/>
        <a:cs typeface="+mn-cs"/>
      </a:defRPr>
    </a:lvl6pPr>
    <a:lvl7pPr marL="3656965" algn="l" defTabSz="609600" rtl="0" eaLnBrk="1" latinLnBrk="0" hangingPunct="1">
      <a:defRPr sz="2400" kern="1200">
        <a:solidFill>
          <a:schemeClr val="tx1"/>
        </a:solidFill>
        <a:latin typeface="+mn-lt"/>
        <a:ea typeface="+mn-ea"/>
        <a:cs typeface="+mn-cs"/>
      </a:defRPr>
    </a:lvl7pPr>
    <a:lvl8pPr marL="4266565" algn="l" defTabSz="609600" rtl="0" eaLnBrk="1" latinLnBrk="0" hangingPunct="1">
      <a:defRPr sz="2400" kern="1200">
        <a:solidFill>
          <a:schemeClr val="tx1"/>
        </a:solidFill>
        <a:latin typeface="+mn-lt"/>
        <a:ea typeface="+mn-ea"/>
        <a:cs typeface="+mn-cs"/>
      </a:defRPr>
    </a:lvl8pPr>
    <a:lvl9pPr marL="4876165" algn="l" defTabSz="60960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3">
          <p15:clr>
            <a:srgbClr val="A4A3A4"/>
          </p15:clr>
        </p15:guide>
        <p15:guide id="2" orient="horz" pos="2277">
          <p15:clr>
            <a:srgbClr val="A4A3A4"/>
          </p15:clr>
        </p15:guide>
        <p15:guide id="3" pos="5743">
          <p15:clr>
            <a:srgbClr val="A4A3A4"/>
          </p15:clr>
        </p15:guide>
        <p15:guide id="4" pos="39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FF9500"/>
    <a:srgbClr val="FFFF00"/>
    <a:srgbClr val="D0A712"/>
    <a:srgbClr val="FFFFFF"/>
    <a:srgbClr val="DADFE6"/>
    <a:srgbClr val="BB1B22"/>
    <a:srgbClr val="84747F"/>
    <a:srgbClr val="D17773"/>
    <a:srgbClr val="EBD7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270" autoAdjust="0"/>
  </p:normalViewPr>
  <p:slideViewPr>
    <p:cSldViewPr snapToGrid="0">
      <p:cViewPr varScale="1">
        <p:scale>
          <a:sx n="112" d="100"/>
          <a:sy n="112" d="100"/>
        </p:scale>
        <p:origin x="900" y="108"/>
      </p:cViewPr>
      <p:guideLst>
        <p:guide orient="horz" pos="3243"/>
        <p:guide orient="horz" pos="2277"/>
        <p:guide pos="5743"/>
        <p:guide pos="3908"/>
      </p:guideLst>
    </p:cSldViewPr>
  </p:slideViewPr>
  <p:notesTextViewPr>
    <p:cViewPr>
      <p:scale>
        <a:sx n="100" d="100"/>
        <a:sy n="100" d="100"/>
      </p:scale>
      <p:origin x="0" y="0"/>
    </p:cViewPr>
  </p:notesText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handoutMaster" Target="handoutMasters/handout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3_4#3">
  <dgm:title val=""/>
  <dgm:desc val=""/>
  <dgm:catLst>
    <dgm:cat type="accent3" pri="11400"/>
  </dgm:catLst>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4#4">
  <dgm:title val=""/>
  <dgm:desc val=""/>
  <dgm:catLst>
    <dgm:cat type="accent3" pri="11400"/>
  </dgm:catLst>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4#5">
  <dgm:title val=""/>
  <dgm:desc val=""/>
  <dgm:catLst>
    <dgm:cat type="accent3" pri="11400"/>
  </dgm:catLst>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54DD627-A9A9-4F55-82DB-EF4EBBB0CC17}" type="doc">
      <dgm:prSet loTypeId="urn:microsoft.com/office/officeart/2005/8/layout/list1#2" loCatId="list" qsTypeId="urn:microsoft.com/office/officeart/2005/8/quickstyle/simple1#2" qsCatId="simple" csTypeId="urn:microsoft.com/office/officeart/2005/8/colors/accent3_4#3" csCatId="accent3" phldr="1"/>
      <dgm:spPr/>
      <dgm:t>
        <a:bodyPr/>
        <a:lstStyle/>
        <a:p>
          <a:endParaRPr lang="zh-CN" altLang="en-US"/>
        </a:p>
      </dgm:t>
    </dgm:pt>
    <dgm:pt modelId="{61B71A7A-8616-4902-8FAF-3DE4A84F3588}">
      <dgm:prSet phldrT="[文本]" phldr="0" custT="1"/>
      <dgm:spPr/>
      <dgm:t>
        <a:bodyPr vert="horz" wrap="square"/>
        <a:lstStyle/>
        <a:p>
          <a:pPr marR="0" algn="l" defTabSz="914400" eaLnBrk="1" fontAlgn="auto" latinLnBrk="0" hangingPunct="1">
            <a:lnSpc>
              <a:spcPct val="100000"/>
            </a:lnSpc>
            <a:spcBef>
              <a:spcPts val="0"/>
            </a:spcBef>
            <a:spcAft>
              <a:spcPts val="0"/>
            </a:spcAft>
            <a:buClrTx/>
            <a:buSzTx/>
            <a:buFontTx/>
          </a:pPr>
          <a:r>
            <a:rPr lang="zh-CN" altLang="en-US" sz="2800" kern="100" dirty="0">
              <a:effectLst/>
              <a:latin typeface="宋体" panose="02010600030101010101" pitchFamily="2" charset="-122"/>
              <a:ea typeface="宋体" panose="02010600030101010101" pitchFamily="2" charset="-122"/>
            </a:rPr>
            <a:t>主要销售产品</a:t>
          </a:r>
        </a:p>
      </dgm:t>
    </dgm:pt>
    <dgm:pt modelId="{9FCBF123-8080-4FB5-B9A8-308175823FE4}" type="parTrans" cxnId="{45590304-E0E4-4522-83F2-77436A6B281C}">
      <dgm:prSet/>
      <dgm:spPr/>
      <dgm:t>
        <a:bodyPr/>
        <a:lstStyle/>
        <a:p>
          <a:endParaRPr lang="zh-CN" altLang="en-US"/>
        </a:p>
      </dgm:t>
    </dgm:pt>
    <dgm:pt modelId="{754E3B88-7977-493E-855B-859923F5DB7F}" type="sibTrans" cxnId="{45590304-E0E4-4522-83F2-77436A6B281C}">
      <dgm:prSet/>
      <dgm:spPr/>
      <dgm:t>
        <a:bodyPr/>
        <a:lstStyle/>
        <a:p>
          <a:endParaRPr lang="zh-CN" altLang="en-US"/>
        </a:p>
      </dgm:t>
    </dgm:pt>
    <dgm:pt modelId="{A8CA35D1-90EA-4F46-821C-77D66E37C850}">
      <dgm:prSet custT="1"/>
      <dgm:spPr/>
      <dgm:t>
        <a:bodyPr/>
        <a:lstStyle/>
        <a:p>
          <a:pPr marL="0" marR="0" lvl="0" indent="0" algn="just" defTabSz="914400" eaLnBrk="1" fontAlgn="auto" latinLnBrk="0" hangingPunct="1">
            <a:lnSpc>
              <a:spcPct val="100000"/>
            </a:lnSpc>
            <a:spcBef>
              <a:spcPts val="0"/>
            </a:spcBef>
            <a:spcAft>
              <a:spcPts val="0"/>
            </a:spcAft>
            <a:buClrTx/>
            <a:buSzTx/>
            <a:buFontTx/>
            <a:buNone/>
          </a:pPr>
          <a:r>
            <a:rPr lang="zh-CN" sz="1800" kern="100" dirty="0"/>
            <a:t>亚马逊中国目前已拥有</a:t>
          </a:r>
          <a:r>
            <a:rPr lang="en-US" sz="1800" kern="100" dirty="0"/>
            <a:t>28</a:t>
          </a:r>
          <a:r>
            <a:rPr lang="zh-CN" sz="1800" kern="100" dirty="0"/>
            <a:t>大类、近</a:t>
          </a:r>
          <a:r>
            <a:rPr lang="en-US" sz="1800" kern="100" dirty="0"/>
            <a:t>600</a:t>
          </a:r>
          <a:r>
            <a:rPr lang="zh-CN" sz="1800" kern="100" dirty="0"/>
            <a:t>万种产品。产品涉及图书、影视、音乐、软件、教育音像、游戏</a:t>
          </a:r>
          <a:r>
            <a:rPr lang="en-US" sz="1800" kern="100" dirty="0"/>
            <a:t>/</a:t>
          </a:r>
          <a:r>
            <a:rPr lang="zh-CN" sz="1800" kern="100" dirty="0"/>
            <a:t>娱乐、消费电子、手机</a:t>
          </a:r>
          <a:r>
            <a:rPr lang="en-US" sz="1800" kern="100" dirty="0"/>
            <a:t>/</a:t>
          </a:r>
          <a:r>
            <a:rPr lang="zh-CN" sz="1800" kern="100" dirty="0"/>
            <a:t>通讯、家电、电脑</a:t>
          </a:r>
          <a:r>
            <a:rPr lang="en-US" sz="1800" kern="100" dirty="0"/>
            <a:t>/</a:t>
          </a:r>
          <a:r>
            <a:rPr lang="zh-CN" sz="1800" kern="100" dirty="0"/>
            <a:t>配件、摄影</a:t>
          </a:r>
          <a:r>
            <a:rPr lang="en-US" sz="1800" kern="100" dirty="0"/>
            <a:t>/</a:t>
          </a:r>
          <a:r>
            <a:rPr lang="zh-CN" sz="1800" kern="100" dirty="0"/>
            <a:t>摄像、</a:t>
          </a:r>
          <a:r>
            <a:rPr lang="en-US" sz="1800" kern="100" dirty="0"/>
            <a:t>MP3/MP4</a:t>
          </a:r>
          <a:r>
            <a:rPr lang="zh-CN" sz="1800" kern="100" dirty="0"/>
            <a:t>、视听</a:t>
          </a:r>
          <a:r>
            <a:rPr lang="en-US" sz="1800" kern="100" dirty="0"/>
            <a:t>/</a:t>
          </a:r>
          <a:r>
            <a:rPr lang="zh-CN" sz="1800" kern="100" dirty="0"/>
            <a:t>车载、日用消费品、个人护理、钟表首饰、礼品箱包、玩具、厨具、母婴产品、化妆、家居、床上用品、运动健康、食品酒水、汽车用品。</a:t>
          </a:r>
          <a:endParaRPr lang="zh-CN" altLang="en-US" dirty="0"/>
        </a:p>
      </dgm:t>
    </dgm:pt>
    <dgm:pt modelId="{FAA6E2E0-F974-444D-89B8-00B5E865E831}" type="parTrans" cxnId="{79CC7AFB-7D9E-4620-8E03-2383EC1BA97C}">
      <dgm:prSet/>
      <dgm:spPr/>
      <dgm:t>
        <a:bodyPr/>
        <a:lstStyle/>
        <a:p>
          <a:endParaRPr lang="zh-CN" altLang="en-US"/>
        </a:p>
      </dgm:t>
    </dgm:pt>
    <dgm:pt modelId="{CE7D035E-8917-460A-BDD5-D30300659EEE}" type="sibTrans" cxnId="{79CC7AFB-7D9E-4620-8E03-2383EC1BA97C}">
      <dgm:prSet/>
      <dgm:spPr/>
      <dgm:t>
        <a:bodyPr/>
        <a:lstStyle/>
        <a:p>
          <a:endParaRPr lang="zh-CN" altLang="en-US"/>
        </a:p>
      </dgm:t>
    </dgm:pt>
    <dgm:pt modelId="{848F458A-9FBF-40F9-A58D-DCB6314E5512}">
      <dgm:prSet phldrT="[文本]" phldr="0" custT="1"/>
      <dgm:spPr/>
      <dgm:t>
        <a:bodyPr vert="horz" wrap="square"/>
        <a:lstStyle/>
        <a:p>
          <a:pPr marR="0" algn="just" defTabSz="914400" eaLnBrk="1" fontAlgn="auto" latinLnBrk="0" hangingPunct="1">
            <a:lnSpc>
              <a:spcPct val="100000"/>
            </a:lnSpc>
            <a:spcBef>
              <a:spcPts val="0"/>
            </a:spcBef>
            <a:spcAft>
              <a:spcPts val="0"/>
            </a:spcAft>
            <a:buClrTx/>
            <a:buSzTx/>
            <a:buFontTx/>
          </a:pPr>
          <a:r>
            <a:rPr lang="zh-CN" altLang="en-US" sz="2800" dirty="0">
              <a:solidFill>
                <a:schemeClr val="tx1"/>
              </a:solidFill>
            </a:rPr>
            <a:t>禁售产品</a:t>
          </a:r>
        </a:p>
      </dgm:t>
    </dgm:pt>
    <dgm:pt modelId="{1736D42F-78B7-4168-BD36-5C9CCB43BE1C}" type="parTrans" cxnId="{917D2412-0CEC-40B7-91B5-DCA44D78AF0E}">
      <dgm:prSet/>
      <dgm:spPr/>
      <dgm:t>
        <a:bodyPr/>
        <a:lstStyle/>
        <a:p>
          <a:endParaRPr lang="zh-CN" altLang="en-US"/>
        </a:p>
      </dgm:t>
    </dgm:pt>
    <dgm:pt modelId="{704EDFD8-0565-4F05-B04A-DCEAF046F9E7}" type="sibTrans" cxnId="{917D2412-0CEC-40B7-91B5-DCA44D78AF0E}">
      <dgm:prSet/>
      <dgm:spPr/>
      <dgm:t>
        <a:bodyPr/>
        <a:lstStyle/>
        <a:p>
          <a:endParaRPr lang="zh-CN" altLang="en-US"/>
        </a:p>
      </dgm:t>
    </dgm:pt>
    <dgm:pt modelId="{699E184A-6ED5-4C74-83AA-B5433C91E55E}">
      <dgm:prSet phldrT="[文本]" custT="1"/>
      <dgm:spPr/>
      <dgm:t>
        <a:bodyPr/>
        <a:lstStyle/>
        <a:p>
          <a:pPr marL="0" marR="0" lvl="0" indent="0" algn="just" defTabSz="914400" eaLnBrk="1" fontAlgn="auto" latinLnBrk="0" hangingPunct="1">
            <a:lnSpc>
              <a:spcPct val="100000"/>
            </a:lnSpc>
            <a:spcBef>
              <a:spcPts val="0"/>
            </a:spcBef>
            <a:spcAft>
              <a:spcPts val="0"/>
            </a:spcAft>
            <a:buClrTx/>
            <a:buSzTx/>
            <a:buFontTx/>
            <a:buNone/>
          </a:pPr>
          <a:r>
            <a:rPr lang="zh-CN" sz="1800" kern="100" dirty="0"/>
            <a:t>“应当负责确保您的产品符合所有适用的法律和安全标准（不论亚马逊是否要求审查任何特定的文件）。具有特殊特性或属性的产品可能有额外的法规要求。”另外关于禁售产品分为禁售及限制商品</a:t>
          </a:r>
          <a:r>
            <a:rPr lang="en-US" sz="1800" kern="100" dirty="0"/>
            <a:t>-</a:t>
          </a:r>
          <a:r>
            <a:rPr lang="zh-CN" sz="1800" kern="100" dirty="0"/>
            <a:t>美国站、禁售及限制商品</a:t>
          </a:r>
          <a:r>
            <a:rPr lang="en-US" sz="1800" kern="100" dirty="0"/>
            <a:t>-</a:t>
          </a:r>
          <a:r>
            <a:rPr lang="zh-CN" sz="1800" kern="100" dirty="0"/>
            <a:t>欧洲站、禁售及限制商品</a:t>
          </a:r>
          <a:r>
            <a:rPr lang="en-US" sz="1800" kern="100" dirty="0"/>
            <a:t>-</a:t>
          </a:r>
          <a:r>
            <a:rPr lang="zh-CN" sz="1800" kern="100" dirty="0"/>
            <a:t>日本站和禁售及限制商品</a:t>
          </a:r>
          <a:r>
            <a:rPr lang="en-US" sz="1800" kern="100" dirty="0"/>
            <a:t>-</a:t>
          </a:r>
          <a:r>
            <a:rPr lang="zh-CN" sz="1800" kern="100" dirty="0"/>
            <a:t>澳大利亚站</a:t>
          </a:r>
          <a:r>
            <a:rPr lang="zh-CN" altLang="en-US" sz="1800" kern="100" dirty="0"/>
            <a:t>。</a:t>
          </a:r>
          <a:endParaRPr lang="zh-CN" altLang="en-US" dirty="0"/>
        </a:p>
      </dgm:t>
    </dgm:pt>
    <dgm:pt modelId="{07D3D6C4-A7C9-46B7-8077-60F5F17ABAFA}" type="parTrans" cxnId="{069B46FC-608C-4E13-9B07-52216DD97A2F}">
      <dgm:prSet/>
      <dgm:spPr/>
      <dgm:t>
        <a:bodyPr/>
        <a:lstStyle/>
        <a:p>
          <a:endParaRPr lang="zh-CN" altLang="en-US"/>
        </a:p>
      </dgm:t>
    </dgm:pt>
    <dgm:pt modelId="{F5331974-8573-40AB-BFE0-46BA16C9C152}" type="sibTrans" cxnId="{069B46FC-608C-4E13-9B07-52216DD97A2F}">
      <dgm:prSet/>
      <dgm:spPr/>
      <dgm:t>
        <a:bodyPr/>
        <a:lstStyle/>
        <a:p>
          <a:endParaRPr lang="zh-CN" altLang="en-US"/>
        </a:p>
      </dgm:t>
    </dgm:pt>
    <dgm:pt modelId="{1938DB34-E23A-4F34-A4FB-E964DF51478F}" type="pres">
      <dgm:prSet presAssocID="{B54DD627-A9A9-4F55-82DB-EF4EBBB0CC17}" presName="linear" presStyleCnt="0">
        <dgm:presLayoutVars>
          <dgm:dir/>
          <dgm:animLvl val="lvl"/>
          <dgm:resizeHandles val="exact"/>
        </dgm:presLayoutVars>
      </dgm:prSet>
      <dgm:spPr/>
    </dgm:pt>
    <dgm:pt modelId="{1B092E09-CF81-485E-B2DB-3BB751D1A862}" type="pres">
      <dgm:prSet presAssocID="{61B71A7A-8616-4902-8FAF-3DE4A84F3588}" presName="parentLin" presStyleCnt="0"/>
      <dgm:spPr/>
    </dgm:pt>
    <dgm:pt modelId="{C4688065-9FB9-4D12-965C-2BC529432A26}" type="pres">
      <dgm:prSet presAssocID="{61B71A7A-8616-4902-8FAF-3DE4A84F3588}" presName="parentLeftMargin" presStyleLbl="node1" presStyleIdx="0" presStyleCnt="2"/>
      <dgm:spPr/>
    </dgm:pt>
    <dgm:pt modelId="{45A59B1F-D646-40CE-927D-8304054F9747}" type="pres">
      <dgm:prSet presAssocID="{61B71A7A-8616-4902-8FAF-3DE4A84F3588}" presName="parentText" presStyleLbl="node1" presStyleIdx="0" presStyleCnt="2">
        <dgm:presLayoutVars>
          <dgm:chMax val="0"/>
          <dgm:bulletEnabled val="1"/>
        </dgm:presLayoutVars>
      </dgm:prSet>
      <dgm:spPr/>
    </dgm:pt>
    <dgm:pt modelId="{5049B675-F8A8-4C1A-8346-B6B921B0CE8C}" type="pres">
      <dgm:prSet presAssocID="{61B71A7A-8616-4902-8FAF-3DE4A84F3588}" presName="negativeSpace" presStyleCnt="0"/>
      <dgm:spPr/>
    </dgm:pt>
    <dgm:pt modelId="{7E952C5A-1872-40CD-8C46-3546761DA839}" type="pres">
      <dgm:prSet presAssocID="{61B71A7A-8616-4902-8FAF-3DE4A84F3588}" presName="childText" presStyleLbl="conFgAcc1" presStyleIdx="0" presStyleCnt="2">
        <dgm:presLayoutVars>
          <dgm:bulletEnabled val="1"/>
        </dgm:presLayoutVars>
      </dgm:prSet>
      <dgm:spPr/>
    </dgm:pt>
    <dgm:pt modelId="{D6F68B70-CAE7-4448-BFDA-7D3FEBE4C7CB}" type="pres">
      <dgm:prSet presAssocID="{754E3B88-7977-493E-855B-859923F5DB7F}" presName="spaceBetweenRectangles" presStyleCnt="0"/>
      <dgm:spPr/>
    </dgm:pt>
    <dgm:pt modelId="{380A0429-BA62-48E2-B8EC-B91845C79DA6}" type="pres">
      <dgm:prSet presAssocID="{848F458A-9FBF-40F9-A58D-DCB6314E5512}" presName="parentLin" presStyleCnt="0"/>
      <dgm:spPr/>
    </dgm:pt>
    <dgm:pt modelId="{CE0C56A6-1AB9-4A51-B7B8-06AB91FD9E89}" type="pres">
      <dgm:prSet presAssocID="{848F458A-9FBF-40F9-A58D-DCB6314E5512}" presName="parentLeftMargin" presStyleLbl="node1" presStyleIdx="0" presStyleCnt="2"/>
      <dgm:spPr/>
    </dgm:pt>
    <dgm:pt modelId="{2C513EF3-653F-47E3-AEFA-71B09AA913D0}" type="pres">
      <dgm:prSet presAssocID="{848F458A-9FBF-40F9-A58D-DCB6314E5512}" presName="parentText" presStyleLbl="node1" presStyleIdx="1" presStyleCnt="2">
        <dgm:presLayoutVars>
          <dgm:chMax val="0"/>
          <dgm:bulletEnabled val="1"/>
        </dgm:presLayoutVars>
      </dgm:prSet>
      <dgm:spPr/>
    </dgm:pt>
    <dgm:pt modelId="{686CF53B-C5D8-4DAC-89B8-81C6F6DF1DE0}" type="pres">
      <dgm:prSet presAssocID="{848F458A-9FBF-40F9-A58D-DCB6314E5512}" presName="negativeSpace" presStyleCnt="0"/>
      <dgm:spPr/>
    </dgm:pt>
    <dgm:pt modelId="{9CB6A3F8-21AF-4185-A7F4-B23C0987D6D5}" type="pres">
      <dgm:prSet presAssocID="{848F458A-9FBF-40F9-A58D-DCB6314E5512}" presName="childText" presStyleLbl="conFgAcc1" presStyleIdx="1" presStyleCnt="2">
        <dgm:presLayoutVars>
          <dgm:bulletEnabled val="1"/>
        </dgm:presLayoutVars>
      </dgm:prSet>
      <dgm:spPr/>
    </dgm:pt>
  </dgm:ptLst>
  <dgm:cxnLst>
    <dgm:cxn modelId="{45590304-E0E4-4522-83F2-77436A6B281C}" srcId="{B54DD627-A9A9-4F55-82DB-EF4EBBB0CC17}" destId="{61B71A7A-8616-4902-8FAF-3DE4A84F3588}" srcOrd="0" destOrd="0" parTransId="{9FCBF123-8080-4FB5-B9A8-308175823FE4}" sibTransId="{754E3B88-7977-493E-855B-859923F5DB7F}"/>
    <dgm:cxn modelId="{917D2412-0CEC-40B7-91B5-DCA44D78AF0E}" srcId="{B54DD627-A9A9-4F55-82DB-EF4EBBB0CC17}" destId="{848F458A-9FBF-40F9-A58D-DCB6314E5512}" srcOrd="1" destOrd="0" parTransId="{1736D42F-78B7-4168-BD36-5C9CCB43BE1C}" sibTransId="{704EDFD8-0565-4F05-B04A-DCEAF046F9E7}"/>
    <dgm:cxn modelId="{AF2E522F-8080-4AE7-B7D2-5B370B9E97FC}" type="presOf" srcId="{61B71A7A-8616-4902-8FAF-3DE4A84F3588}" destId="{45A59B1F-D646-40CE-927D-8304054F9747}" srcOrd="1" destOrd="0" presId="urn:microsoft.com/office/officeart/2005/8/layout/list1#2"/>
    <dgm:cxn modelId="{43EDA039-B242-4583-9C84-C5DF0B163D20}" type="presOf" srcId="{A8CA35D1-90EA-4F46-821C-77D66E37C850}" destId="{7E952C5A-1872-40CD-8C46-3546761DA839}" srcOrd="0" destOrd="0" presId="urn:microsoft.com/office/officeart/2005/8/layout/list1#2"/>
    <dgm:cxn modelId="{169DEC3A-3D4B-4618-AF60-FE4F12042A9C}" type="presOf" srcId="{B54DD627-A9A9-4F55-82DB-EF4EBBB0CC17}" destId="{1938DB34-E23A-4F34-A4FB-E964DF51478F}" srcOrd="0" destOrd="0" presId="urn:microsoft.com/office/officeart/2005/8/layout/list1#2"/>
    <dgm:cxn modelId="{AFAEF86C-6E2A-4EF9-A07F-1BD40BFD914C}" type="presOf" srcId="{61B71A7A-8616-4902-8FAF-3DE4A84F3588}" destId="{C4688065-9FB9-4D12-965C-2BC529432A26}" srcOrd="0" destOrd="0" presId="urn:microsoft.com/office/officeart/2005/8/layout/list1#2"/>
    <dgm:cxn modelId="{EAA3FB82-58FE-4145-8835-E0C2D128BCEE}" type="presOf" srcId="{848F458A-9FBF-40F9-A58D-DCB6314E5512}" destId="{CE0C56A6-1AB9-4A51-B7B8-06AB91FD9E89}" srcOrd="0" destOrd="0" presId="urn:microsoft.com/office/officeart/2005/8/layout/list1#2"/>
    <dgm:cxn modelId="{FB49A3B3-1040-4973-9B59-D11EC94C9BA8}" type="presOf" srcId="{848F458A-9FBF-40F9-A58D-DCB6314E5512}" destId="{2C513EF3-653F-47E3-AEFA-71B09AA913D0}" srcOrd="1" destOrd="0" presId="urn:microsoft.com/office/officeart/2005/8/layout/list1#2"/>
    <dgm:cxn modelId="{E0D546DD-0CC3-4A73-B275-668004B8D078}" type="presOf" srcId="{699E184A-6ED5-4C74-83AA-B5433C91E55E}" destId="{9CB6A3F8-21AF-4185-A7F4-B23C0987D6D5}" srcOrd="0" destOrd="0" presId="urn:microsoft.com/office/officeart/2005/8/layout/list1#2"/>
    <dgm:cxn modelId="{79CC7AFB-7D9E-4620-8E03-2383EC1BA97C}" srcId="{61B71A7A-8616-4902-8FAF-3DE4A84F3588}" destId="{A8CA35D1-90EA-4F46-821C-77D66E37C850}" srcOrd="0" destOrd="0" parTransId="{FAA6E2E0-F974-444D-89B8-00B5E865E831}" sibTransId="{CE7D035E-8917-460A-BDD5-D30300659EEE}"/>
    <dgm:cxn modelId="{069B46FC-608C-4E13-9B07-52216DD97A2F}" srcId="{848F458A-9FBF-40F9-A58D-DCB6314E5512}" destId="{699E184A-6ED5-4C74-83AA-B5433C91E55E}" srcOrd="0" destOrd="0" parTransId="{07D3D6C4-A7C9-46B7-8077-60F5F17ABAFA}" sibTransId="{F5331974-8573-40AB-BFE0-46BA16C9C152}"/>
    <dgm:cxn modelId="{BAAE2A8E-8A12-45A3-B21E-8C2FE61892E1}" type="presParOf" srcId="{1938DB34-E23A-4F34-A4FB-E964DF51478F}" destId="{1B092E09-CF81-485E-B2DB-3BB751D1A862}" srcOrd="0" destOrd="0" presId="urn:microsoft.com/office/officeart/2005/8/layout/list1#2"/>
    <dgm:cxn modelId="{5F4D23FF-6666-4AC4-BC40-B9BEBA1671BD}" type="presParOf" srcId="{1B092E09-CF81-485E-B2DB-3BB751D1A862}" destId="{C4688065-9FB9-4D12-965C-2BC529432A26}" srcOrd="0" destOrd="0" presId="urn:microsoft.com/office/officeart/2005/8/layout/list1#2"/>
    <dgm:cxn modelId="{A454DD8A-D74C-4176-9C31-301344326F40}" type="presParOf" srcId="{1B092E09-CF81-485E-B2DB-3BB751D1A862}" destId="{45A59B1F-D646-40CE-927D-8304054F9747}" srcOrd="1" destOrd="0" presId="urn:microsoft.com/office/officeart/2005/8/layout/list1#2"/>
    <dgm:cxn modelId="{FC2FD3D4-80A0-42B6-BB02-3DC0A536A995}" type="presParOf" srcId="{1938DB34-E23A-4F34-A4FB-E964DF51478F}" destId="{5049B675-F8A8-4C1A-8346-B6B921B0CE8C}" srcOrd="1" destOrd="0" presId="urn:microsoft.com/office/officeart/2005/8/layout/list1#2"/>
    <dgm:cxn modelId="{22A18101-A4F8-48AF-A413-98EA16D8730E}" type="presParOf" srcId="{1938DB34-E23A-4F34-A4FB-E964DF51478F}" destId="{7E952C5A-1872-40CD-8C46-3546761DA839}" srcOrd="2" destOrd="0" presId="urn:microsoft.com/office/officeart/2005/8/layout/list1#2"/>
    <dgm:cxn modelId="{49924D45-B79E-4CA0-9369-95EC2D39AEC6}" type="presParOf" srcId="{1938DB34-E23A-4F34-A4FB-E964DF51478F}" destId="{D6F68B70-CAE7-4448-BFDA-7D3FEBE4C7CB}" srcOrd="3" destOrd="0" presId="urn:microsoft.com/office/officeart/2005/8/layout/list1#2"/>
    <dgm:cxn modelId="{A44D5A24-1DEC-47CA-914F-47E402DC7BF9}" type="presParOf" srcId="{1938DB34-E23A-4F34-A4FB-E964DF51478F}" destId="{380A0429-BA62-48E2-B8EC-B91845C79DA6}" srcOrd="4" destOrd="0" presId="urn:microsoft.com/office/officeart/2005/8/layout/list1#2"/>
    <dgm:cxn modelId="{67F5FEFA-EDDC-4DC4-83DA-FB0563730E2F}" type="presParOf" srcId="{380A0429-BA62-48E2-B8EC-B91845C79DA6}" destId="{CE0C56A6-1AB9-4A51-B7B8-06AB91FD9E89}" srcOrd="0" destOrd="0" presId="urn:microsoft.com/office/officeart/2005/8/layout/list1#2"/>
    <dgm:cxn modelId="{A5DBE57E-B929-4EA4-9A1C-250161B5E7E5}" type="presParOf" srcId="{380A0429-BA62-48E2-B8EC-B91845C79DA6}" destId="{2C513EF3-653F-47E3-AEFA-71B09AA913D0}" srcOrd="1" destOrd="0" presId="urn:microsoft.com/office/officeart/2005/8/layout/list1#2"/>
    <dgm:cxn modelId="{B060361D-2D84-418C-92AF-C3FAE5104D86}" type="presParOf" srcId="{1938DB34-E23A-4F34-A4FB-E964DF51478F}" destId="{686CF53B-C5D8-4DAC-89B8-81C6F6DF1DE0}" srcOrd="5" destOrd="0" presId="urn:microsoft.com/office/officeart/2005/8/layout/list1#2"/>
    <dgm:cxn modelId="{FF6C42D7-ECA7-43DB-9D2F-615BE0FF5AEB}" type="presParOf" srcId="{1938DB34-E23A-4F34-A4FB-E964DF51478F}" destId="{9CB6A3F8-21AF-4185-A7F4-B23C0987D6D5}" srcOrd="6" destOrd="0" presId="urn:microsoft.com/office/officeart/2005/8/layout/list1#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4DD627-A9A9-4F55-82DB-EF4EBBB0CC17}" type="doc">
      <dgm:prSet loTypeId="urn:microsoft.com/office/officeart/2005/8/layout/list1#3" loCatId="list" qsTypeId="urn:microsoft.com/office/officeart/2005/8/quickstyle/simple1#3" qsCatId="simple" csTypeId="urn:microsoft.com/office/officeart/2005/8/colors/accent3_4#4" csCatId="accent3" phldr="1"/>
      <dgm:spPr/>
      <dgm:t>
        <a:bodyPr/>
        <a:lstStyle/>
        <a:p>
          <a:endParaRPr lang="zh-CN" altLang="en-US"/>
        </a:p>
      </dgm:t>
    </dgm:pt>
    <dgm:pt modelId="{61B71A7A-8616-4902-8FAF-3DE4A84F3588}">
      <dgm:prSet phldrT="[文本]" phldr="0" custT="1"/>
      <dgm:spPr/>
      <dgm:t>
        <a:bodyPr vert="horz" wrap="square"/>
        <a:lstStyle/>
        <a:p>
          <a:pPr marR="0" algn="l" defTabSz="914400" eaLnBrk="1" fontAlgn="auto" latinLnBrk="0" hangingPunct="1">
            <a:lnSpc>
              <a:spcPct val="100000"/>
            </a:lnSpc>
            <a:spcBef>
              <a:spcPts val="0"/>
            </a:spcBef>
            <a:spcAft>
              <a:spcPts val="0"/>
            </a:spcAft>
            <a:buClrTx/>
            <a:buSzTx/>
            <a:buFontTx/>
          </a:pPr>
          <a:r>
            <a:rPr lang="zh-CN" altLang="en-US" sz="2800" kern="100" dirty="0">
              <a:effectLst/>
              <a:latin typeface="宋体" panose="02010600030101010101" pitchFamily="2" charset="-122"/>
              <a:ea typeface="宋体" panose="02010600030101010101" pitchFamily="2" charset="-122"/>
            </a:rPr>
            <a:t>主要销售产品</a:t>
          </a:r>
        </a:p>
      </dgm:t>
    </dgm:pt>
    <dgm:pt modelId="{9FCBF123-8080-4FB5-B9A8-308175823FE4}" type="parTrans" cxnId="{9F924276-ADB6-4D37-B1BE-0CD5097B0328}">
      <dgm:prSet/>
      <dgm:spPr/>
      <dgm:t>
        <a:bodyPr/>
        <a:lstStyle/>
        <a:p>
          <a:endParaRPr lang="zh-CN" altLang="en-US"/>
        </a:p>
      </dgm:t>
    </dgm:pt>
    <dgm:pt modelId="{754E3B88-7977-493E-855B-859923F5DB7F}" type="sibTrans" cxnId="{9F924276-ADB6-4D37-B1BE-0CD5097B0328}">
      <dgm:prSet/>
      <dgm:spPr/>
      <dgm:t>
        <a:bodyPr/>
        <a:lstStyle/>
        <a:p>
          <a:endParaRPr lang="zh-CN" altLang="en-US"/>
        </a:p>
      </dgm:t>
    </dgm:pt>
    <dgm:pt modelId="{A8CA35D1-90EA-4F46-821C-77D66E37C850}">
      <dgm:prSet custT="1"/>
      <dgm:spPr/>
      <dgm:t>
        <a:bodyPr/>
        <a:lstStyle/>
        <a:p>
          <a:pPr marL="0" marR="0" lvl="0" indent="0" algn="just" defTabSz="914400" eaLnBrk="1" fontAlgn="auto" latinLnBrk="0" hangingPunct="1">
            <a:lnSpc>
              <a:spcPct val="100000"/>
            </a:lnSpc>
            <a:spcBef>
              <a:spcPts val="0"/>
            </a:spcBef>
            <a:spcAft>
              <a:spcPts val="0"/>
            </a:spcAft>
            <a:buClrTx/>
            <a:buSzTx/>
            <a:buFontTx/>
            <a:buNone/>
          </a:pPr>
          <a:r>
            <a:rPr lang="zh-CN" sz="1800" kern="100" dirty="0"/>
            <a:t>每天都有数以百万的家具、收藏品、电脑、车辆在</a:t>
          </a:r>
          <a:r>
            <a:rPr lang="en-US" sz="1800" kern="100" dirty="0"/>
            <a:t>eBay</a:t>
          </a:r>
          <a:r>
            <a:rPr lang="zh-CN" sz="1800" kern="100" dirty="0"/>
            <a:t>上被刊登、贩售、卖出。</a:t>
          </a:r>
          <a:endParaRPr lang="zh-CN" altLang="en-US" dirty="0"/>
        </a:p>
      </dgm:t>
    </dgm:pt>
    <dgm:pt modelId="{FAA6E2E0-F974-444D-89B8-00B5E865E831}" type="parTrans" cxnId="{5936F67A-5765-4ECC-9700-829FE999F027}">
      <dgm:prSet/>
      <dgm:spPr/>
      <dgm:t>
        <a:bodyPr/>
        <a:lstStyle/>
        <a:p>
          <a:endParaRPr lang="zh-CN" altLang="en-US"/>
        </a:p>
      </dgm:t>
    </dgm:pt>
    <dgm:pt modelId="{CE7D035E-8917-460A-BDD5-D30300659EEE}" type="sibTrans" cxnId="{5936F67A-5765-4ECC-9700-829FE999F027}">
      <dgm:prSet/>
      <dgm:spPr/>
      <dgm:t>
        <a:bodyPr/>
        <a:lstStyle/>
        <a:p>
          <a:endParaRPr lang="zh-CN" altLang="en-US"/>
        </a:p>
      </dgm:t>
    </dgm:pt>
    <dgm:pt modelId="{E0EA62EA-291E-49C9-B960-7A82BCA8BC8C}">
      <dgm:prSet custT="1"/>
      <dgm:spPr/>
      <dgm:t>
        <a:bodyPr/>
        <a:lstStyle/>
        <a:p>
          <a:pPr marL="0" marR="0" lvl="0" indent="0" algn="just" defTabSz="914400" eaLnBrk="1" fontAlgn="auto" latinLnBrk="0" hangingPunct="1">
            <a:lnSpc>
              <a:spcPct val="100000"/>
            </a:lnSpc>
            <a:spcBef>
              <a:spcPts val="0"/>
            </a:spcBef>
            <a:spcAft>
              <a:spcPts val="0"/>
            </a:spcAft>
            <a:buClrTx/>
            <a:buSzTx/>
            <a:buFontTx/>
            <a:buNone/>
          </a:pPr>
          <a:r>
            <a:rPr lang="zh-CN" sz="2000" dirty="0"/>
            <a:t>汽配品类是</a:t>
          </a:r>
          <a:r>
            <a:rPr lang="en-US" sz="2000" dirty="0"/>
            <a:t>eBay</a:t>
          </a:r>
          <a:r>
            <a:rPr lang="zh-CN" sz="2000" dirty="0"/>
            <a:t>平台在市场上最具竞争优势的品类之一；家居与园艺一直是</a:t>
          </a:r>
          <a:r>
            <a:rPr lang="en-US" sz="2000" dirty="0"/>
            <a:t>eBay</a:t>
          </a:r>
          <a:r>
            <a:rPr lang="zh-CN" sz="2000" dirty="0"/>
            <a:t>全球市场和大中华区跨境电商出口的支柱品类；</a:t>
          </a:r>
          <a:r>
            <a:rPr lang="en-US" sz="2000" dirty="0"/>
            <a:t>eBay</a:t>
          </a:r>
          <a:r>
            <a:rPr lang="zh-CN" sz="2000" dirty="0"/>
            <a:t>以销售二手产品和收藏品出名。</a:t>
          </a:r>
          <a:endParaRPr lang="zh-CN" altLang="en-US" sz="2000" dirty="0"/>
        </a:p>
      </dgm:t>
    </dgm:pt>
    <dgm:pt modelId="{162510C3-3418-46BB-A038-9CF04A74E43B}" type="parTrans" cxnId="{04E60947-D0AA-4E8C-A074-BA540BA59ADB}">
      <dgm:prSet/>
      <dgm:spPr/>
      <dgm:t>
        <a:bodyPr/>
        <a:lstStyle/>
        <a:p>
          <a:endParaRPr lang="zh-CN" altLang="en-US"/>
        </a:p>
      </dgm:t>
    </dgm:pt>
    <dgm:pt modelId="{846EA4DB-1FC7-4A8C-9801-C1C3C1757EEB}" type="sibTrans" cxnId="{04E60947-D0AA-4E8C-A074-BA540BA59ADB}">
      <dgm:prSet/>
      <dgm:spPr/>
      <dgm:t>
        <a:bodyPr/>
        <a:lstStyle/>
        <a:p>
          <a:endParaRPr lang="zh-CN" altLang="en-US"/>
        </a:p>
      </dgm:t>
    </dgm:pt>
    <dgm:pt modelId="{848F458A-9FBF-40F9-A58D-DCB6314E5512}">
      <dgm:prSet phldrT="[文本]" phldr="0" custT="1"/>
      <dgm:spPr/>
      <dgm:t>
        <a:bodyPr vert="horz" wrap="square"/>
        <a:lstStyle/>
        <a:p>
          <a:pPr marR="0" algn="just" defTabSz="914400" eaLnBrk="1" fontAlgn="auto" latinLnBrk="0" hangingPunct="1">
            <a:lnSpc>
              <a:spcPct val="100000"/>
            </a:lnSpc>
            <a:spcBef>
              <a:spcPts val="0"/>
            </a:spcBef>
            <a:spcAft>
              <a:spcPts val="0"/>
            </a:spcAft>
            <a:buClrTx/>
            <a:buSzTx/>
            <a:buFontTx/>
          </a:pPr>
          <a:r>
            <a:rPr lang="zh-CN" altLang="en-US" sz="2800" dirty="0">
              <a:solidFill>
                <a:schemeClr val="tx1"/>
              </a:solidFill>
            </a:rPr>
            <a:t>禁售产品</a:t>
          </a:r>
        </a:p>
      </dgm:t>
    </dgm:pt>
    <dgm:pt modelId="{1736D42F-78B7-4168-BD36-5C9CCB43BE1C}" type="parTrans" cxnId="{7DD735D8-A113-4A3D-8C12-789D4D0AD5B0}">
      <dgm:prSet/>
      <dgm:spPr/>
      <dgm:t>
        <a:bodyPr/>
        <a:lstStyle/>
        <a:p>
          <a:endParaRPr lang="zh-CN" altLang="en-US"/>
        </a:p>
      </dgm:t>
    </dgm:pt>
    <dgm:pt modelId="{704EDFD8-0565-4F05-B04A-DCEAF046F9E7}" type="sibTrans" cxnId="{7DD735D8-A113-4A3D-8C12-789D4D0AD5B0}">
      <dgm:prSet/>
      <dgm:spPr/>
      <dgm:t>
        <a:bodyPr/>
        <a:lstStyle/>
        <a:p>
          <a:endParaRPr lang="zh-CN" altLang="en-US"/>
        </a:p>
      </dgm:t>
    </dgm:pt>
    <dgm:pt modelId="{699E184A-6ED5-4C74-83AA-B5433C91E55E}">
      <dgm:prSet phldrT="[文本]" custT="1"/>
      <dgm:spPr/>
      <dgm:t>
        <a:bodyPr/>
        <a:lstStyle/>
        <a:p>
          <a:pPr marL="0" marR="0" lvl="0" indent="0" algn="just" defTabSz="914400" eaLnBrk="1" fontAlgn="auto" latinLnBrk="0" hangingPunct="1">
            <a:lnSpc>
              <a:spcPct val="100000"/>
            </a:lnSpc>
            <a:spcBef>
              <a:spcPts val="0"/>
            </a:spcBef>
            <a:spcAft>
              <a:spcPts val="0"/>
            </a:spcAft>
            <a:buClrTx/>
            <a:buSzTx/>
            <a:buFontTx/>
            <a:buNone/>
          </a:pPr>
          <a:r>
            <a:rPr lang="zh-CN" sz="1800" kern="100" dirty="0"/>
            <a:t>在</a:t>
          </a:r>
          <a:r>
            <a:rPr lang="en-US" sz="1800" kern="100" dirty="0"/>
            <a:t> eBay </a:t>
          </a:r>
          <a:r>
            <a:rPr lang="zh-CN" sz="1800" kern="100" dirty="0"/>
            <a:t>销售物品时需注意的基本规则，如通常根据国家法律及州法制订，但是也有“令人反感的物品政策”；进行跨国交易时，请先查看跨国交易及进口限制规定；隐形眼镜是不可销售的；违反知识产权的相关规定的产品也不能销售等，具体信息详见</a:t>
          </a:r>
          <a:r>
            <a:rPr lang="en-US" sz="1800" kern="100" dirty="0"/>
            <a:t>eBay</a:t>
          </a:r>
          <a:r>
            <a:rPr lang="zh-CN" sz="1800" kern="100" dirty="0"/>
            <a:t>网站基本规则。</a:t>
          </a:r>
          <a:endParaRPr lang="zh-CN" altLang="en-US" dirty="0"/>
        </a:p>
      </dgm:t>
    </dgm:pt>
    <dgm:pt modelId="{07D3D6C4-A7C9-46B7-8077-60F5F17ABAFA}" type="parTrans" cxnId="{F08E3727-751B-4A82-A317-4B9A965BE818}">
      <dgm:prSet/>
      <dgm:spPr/>
      <dgm:t>
        <a:bodyPr/>
        <a:lstStyle/>
        <a:p>
          <a:endParaRPr lang="zh-CN" altLang="en-US"/>
        </a:p>
      </dgm:t>
    </dgm:pt>
    <dgm:pt modelId="{F5331974-8573-40AB-BFE0-46BA16C9C152}" type="sibTrans" cxnId="{F08E3727-751B-4A82-A317-4B9A965BE818}">
      <dgm:prSet/>
      <dgm:spPr/>
      <dgm:t>
        <a:bodyPr/>
        <a:lstStyle/>
        <a:p>
          <a:endParaRPr lang="zh-CN" altLang="en-US"/>
        </a:p>
      </dgm:t>
    </dgm:pt>
    <dgm:pt modelId="{1938DB34-E23A-4F34-A4FB-E964DF51478F}" type="pres">
      <dgm:prSet presAssocID="{B54DD627-A9A9-4F55-82DB-EF4EBBB0CC17}" presName="linear" presStyleCnt="0">
        <dgm:presLayoutVars>
          <dgm:dir/>
          <dgm:animLvl val="lvl"/>
          <dgm:resizeHandles val="exact"/>
        </dgm:presLayoutVars>
      </dgm:prSet>
      <dgm:spPr/>
    </dgm:pt>
    <dgm:pt modelId="{1B092E09-CF81-485E-B2DB-3BB751D1A862}" type="pres">
      <dgm:prSet presAssocID="{61B71A7A-8616-4902-8FAF-3DE4A84F3588}" presName="parentLin" presStyleCnt="0"/>
      <dgm:spPr/>
    </dgm:pt>
    <dgm:pt modelId="{C4688065-9FB9-4D12-965C-2BC529432A26}" type="pres">
      <dgm:prSet presAssocID="{61B71A7A-8616-4902-8FAF-3DE4A84F3588}" presName="parentLeftMargin" presStyleLbl="node1" presStyleIdx="0" presStyleCnt="2"/>
      <dgm:spPr/>
    </dgm:pt>
    <dgm:pt modelId="{45A59B1F-D646-40CE-927D-8304054F9747}" type="pres">
      <dgm:prSet presAssocID="{61B71A7A-8616-4902-8FAF-3DE4A84F3588}" presName="parentText" presStyleLbl="node1" presStyleIdx="0" presStyleCnt="2">
        <dgm:presLayoutVars>
          <dgm:chMax val="0"/>
          <dgm:bulletEnabled val="1"/>
        </dgm:presLayoutVars>
      </dgm:prSet>
      <dgm:spPr/>
    </dgm:pt>
    <dgm:pt modelId="{5049B675-F8A8-4C1A-8346-B6B921B0CE8C}" type="pres">
      <dgm:prSet presAssocID="{61B71A7A-8616-4902-8FAF-3DE4A84F3588}" presName="negativeSpace" presStyleCnt="0"/>
      <dgm:spPr/>
    </dgm:pt>
    <dgm:pt modelId="{7E952C5A-1872-40CD-8C46-3546761DA839}" type="pres">
      <dgm:prSet presAssocID="{61B71A7A-8616-4902-8FAF-3DE4A84F3588}" presName="childText" presStyleLbl="conFgAcc1" presStyleIdx="0" presStyleCnt="2">
        <dgm:presLayoutVars>
          <dgm:bulletEnabled val="1"/>
        </dgm:presLayoutVars>
      </dgm:prSet>
      <dgm:spPr/>
    </dgm:pt>
    <dgm:pt modelId="{D6F68B70-CAE7-4448-BFDA-7D3FEBE4C7CB}" type="pres">
      <dgm:prSet presAssocID="{754E3B88-7977-493E-855B-859923F5DB7F}" presName="spaceBetweenRectangles" presStyleCnt="0"/>
      <dgm:spPr/>
    </dgm:pt>
    <dgm:pt modelId="{380A0429-BA62-48E2-B8EC-B91845C79DA6}" type="pres">
      <dgm:prSet presAssocID="{848F458A-9FBF-40F9-A58D-DCB6314E5512}" presName="parentLin" presStyleCnt="0"/>
      <dgm:spPr/>
    </dgm:pt>
    <dgm:pt modelId="{CE0C56A6-1AB9-4A51-B7B8-06AB91FD9E89}" type="pres">
      <dgm:prSet presAssocID="{848F458A-9FBF-40F9-A58D-DCB6314E5512}" presName="parentLeftMargin" presStyleLbl="node1" presStyleIdx="0" presStyleCnt="2"/>
      <dgm:spPr/>
    </dgm:pt>
    <dgm:pt modelId="{2C513EF3-653F-47E3-AEFA-71B09AA913D0}" type="pres">
      <dgm:prSet presAssocID="{848F458A-9FBF-40F9-A58D-DCB6314E5512}" presName="parentText" presStyleLbl="node1" presStyleIdx="1" presStyleCnt="2">
        <dgm:presLayoutVars>
          <dgm:chMax val="0"/>
          <dgm:bulletEnabled val="1"/>
        </dgm:presLayoutVars>
      </dgm:prSet>
      <dgm:spPr/>
    </dgm:pt>
    <dgm:pt modelId="{686CF53B-C5D8-4DAC-89B8-81C6F6DF1DE0}" type="pres">
      <dgm:prSet presAssocID="{848F458A-9FBF-40F9-A58D-DCB6314E5512}" presName="negativeSpace" presStyleCnt="0"/>
      <dgm:spPr/>
    </dgm:pt>
    <dgm:pt modelId="{9CB6A3F8-21AF-4185-A7F4-B23C0987D6D5}" type="pres">
      <dgm:prSet presAssocID="{848F458A-9FBF-40F9-A58D-DCB6314E5512}" presName="childText" presStyleLbl="conFgAcc1" presStyleIdx="1" presStyleCnt="2">
        <dgm:presLayoutVars>
          <dgm:bulletEnabled val="1"/>
        </dgm:presLayoutVars>
      </dgm:prSet>
      <dgm:spPr/>
    </dgm:pt>
  </dgm:ptLst>
  <dgm:cxnLst>
    <dgm:cxn modelId="{F08E3727-751B-4A82-A317-4B9A965BE818}" srcId="{848F458A-9FBF-40F9-A58D-DCB6314E5512}" destId="{699E184A-6ED5-4C74-83AA-B5433C91E55E}" srcOrd="0" destOrd="0" parTransId="{07D3D6C4-A7C9-46B7-8077-60F5F17ABAFA}" sibTransId="{F5331974-8573-40AB-BFE0-46BA16C9C152}"/>
    <dgm:cxn modelId="{E47DB02D-07BC-40E3-B277-5F70E89A5601}" type="presOf" srcId="{699E184A-6ED5-4C74-83AA-B5433C91E55E}" destId="{9CB6A3F8-21AF-4185-A7F4-B23C0987D6D5}" srcOrd="0" destOrd="0" presId="urn:microsoft.com/office/officeart/2005/8/layout/list1#3"/>
    <dgm:cxn modelId="{04E60947-D0AA-4E8C-A074-BA540BA59ADB}" srcId="{61B71A7A-8616-4902-8FAF-3DE4A84F3588}" destId="{E0EA62EA-291E-49C9-B960-7A82BCA8BC8C}" srcOrd="1" destOrd="0" parTransId="{162510C3-3418-46BB-A038-9CF04A74E43B}" sibTransId="{846EA4DB-1FC7-4A8C-9801-C1C3C1757EEB}"/>
    <dgm:cxn modelId="{7AF6E66D-CDED-4A11-9F78-8B2A10093B03}" type="presOf" srcId="{848F458A-9FBF-40F9-A58D-DCB6314E5512}" destId="{CE0C56A6-1AB9-4A51-B7B8-06AB91FD9E89}" srcOrd="0" destOrd="0" presId="urn:microsoft.com/office/officeart/2005/8/layout/list1#3"/>
    <dgm:cxn modelId="{6D41F46D-19F6-4D6C-8A32-EA00FE17932A}" type="presOf" srcId="{B54DD627-A9A9-4F55-82DB-EF4EBBB0CC17}" destId="{1938DB34-E23A-4F34-A4FB-E964DF51478F}" srcOrd="0" destOrd="0" presId="urn:microsoft.com/office/officeart/2005/8/layout/list1#3"/>
    <dgm:cxn modelId="{DEE32E72-D4DE-4C93-9CFA-79C288B1EA92}" type="presOf" srcId="{61B71A7A-8616-4902-8FAF-3DE4A84F3588}" destId="{45A59B1F-D646-40CE-927D-8304054F9747}" srcOrd="1" destOrd="0" presId="urn:microsoft.com/office/officeart/2005/8/layout/list1#3"/>
    <dgm:cxn modelId="{9F924276-ADB6-4D37-B1BE-0CD5097B0328}" srcId="{B54DD627-A9A9-4F55-82DB-EF4EBBB0CC17}" destId="{61B71A7A-8616-4902-8FAF-3DE4A84F3588}" srcOrd="0" destOrd="0" parTransId="{9FCBF123-8080-4FB5-B9A8-308175823FE4}" sibTransId="{754E3B88-7977-493E-855B-859923F5DB7F}"/>
    <dgm:cxn modelId="{5936F67A-5765-4ECC-9700-829FE999F027}" srcId="{61B71A7A-8616-4902-8FAF-3DE4A84F3588}" destId="{A8CA35D1-90EA-4F46-821C-77D66E37C850}" srcOrd="0" destOrd="0" parTransId="{FAA6E2E0-F974-444D-89B8-00B5E865E831}" sibTransId="{CE7D035E-8917-460A-BDD5-D30300659EEE}"/>
    <dgm:cxn modelId="{F87D7191-FD9E-4560-AB44-96CEC14E882E}" type="presOf" srcId="{61B71A7A-8616-4902-8FAF-3DE4A84F3588}" destId="{C4688065-9FB9-4D12-965C-2BC529432A26}" srcOrd="0" destOrd="0" presId="urn:microsoft.com/office/officeart/2005/8/layout/list1#3"/>
    <dgm:cxn modelId="{8CA47AC2-C2ED-401C-98E0-E0C1802B1A38}" type="presOf" srcId="{848F458A-9FBF-40F9-A58D-DCB6314E5512}" destId="{2C513EF3-653F-47E3-AEFA-71B09AA913D0}" srcOrd="1" destOrd="0" presId="urn:microsoft.com/office/officeart/2005/8/layout/list1#3"/>
    <dgm:cxn modelId="{45C911C6-D1F5-46BE-AAFE-83E4D246C34B}" type="presOf" srcId="{E0EA62EA-291E-49C9-B960-7A82BCA8BC8C}" destId="{7E952C5A-1872-40CD-8C46-3546761DA839}" srcOrd="0" destOrd="1" presId="urn:microsoft.com/office/officeart/2005/8/layout/list1#3"/>
    <dgm:cxn modelId="{7DD735D8-A113-4A3D-8C12-789D4D0AD5B0}" srcId="{B54DD627-A9A9-4F55-82DB-EF4EBBB0CC17}" destId="{848F458A-9FBF-40F9-A58D-DCB6314E5512}" srcOrd="1" destOrd="0" parTransId="{1736D42F-78B7-4168-BD36-5C9CCB43BE1C}" sibTransId="{704EDFD8-0565-4F05-B04A-DCEAF046F9E7}"/>
    <dgm:cxn modelId="{E9B0F2FF-5ED6-42AF-A939-05533091001A}" type="presOf" srcId="{A8CA35D1-90EA-4F46-821C-77D66E37C850}" destId="{7E952C5A-1872-40CD-8C46-3546761DA839}" srcOrd="0" destOrd="0" presId="urn:microsoft.com/office/officeart/2005/8/layout/list1#3"/>
    <dgm:cxn modelId="{88E0C424-E0A9-4BEE-BE1C-22FCADDBC0A1}" type="presParOf" srcId="{1938DB34-E23A-4F34-A4FB-E964DF51478F}" destId="{1B092E09-CF81-485E-B2DB-3BB751D1A862}" srcOrd="0" destOrd="0" presId="urn:microsoft.com/office/officeart/2005/8/layout/list1#3"/>
    <dgm:cxn modelId="{DC981784-1E4B-458F-87DD-F6CC7401B28F}" type="presParOf" srcId="{1B092E09-CF81-485E-B2DB-3BB751D1A862}" destId="{C4688065-9FB9-4D12-965C-2BC529432A26}" srcOrd="0" destOrd="0" presId="urn:microsoft.com/office/officeart/2005/8/layout/list1#3"/>
    <dgm:cxn modelId="{F129B99C-F159-44BA-9D46-F7B4EEFB5E42}" type="presParOf" srcId="{1B092E09-CF81-485E-B2DB-3BB751D1A862}" destId="{45A59B1F-D646-40CE-927D-8304054F9747}" srcOrd="1" destOrd="0" presId="urn:microsoft.com/office/officeart/2005/8/layout/list1#3"/>
    <dgm:cxn modelId="{FD098219-2986-4A98-B487-4142A5F73600}" type="presParOf" srcId="{1938DB34-E23A-4F34-A4FB-E964DF51478F}" destId="{5049B675-F8A8-4C1A-8346-B6B921B0CE8C}" srcOrd="1" destOrd="0" presId="urn:microsoft.com/office/officeart/2005/8/layout/list1#3"/>
    <dgm:cxn modelId="{4C9A21E4-7146-417A-A4A0-EB4AB89C15EA}" type="presParOf" srcId="{1938DB34-E23A-4F34-A4FB-E964DF51478F}" destId="{7E952C5A-1872-40CD-8C46-3546761DA839}" srcOrd="2" destOrd="0" presId="urn:microsoft.com/office/officeart/2005/8/layout/list1#3"/>
    <dgm:cxn modelId="{A331C8BF-C6A4-489D-8479-BC68267F5C4C}" type="presParOf" srcId="{1938DB34-E23A-4F34-A4FB-E964DF51478F}" destId="{D6F68B70-CAE7-4448-BFDA-7D3FEBE4C7CB}" srcOrd="3" destOrd="0" presId="urn:microsoft.com/office/officeart/2005/8/layout/list1#3"/>
    <dgm:cxn modelId="{B79F6828-C079-43B8-A699-0113B81B2A93}" type="presParOf" srcId="{1938DB34-E23A-4F34-A4FB-E964DF51478F}" destId="{380A0429-BA62-48E2-B8EC-B91845C79DA6}" srcOrd="4" destOrd="0" presId="urn:microsoft.com/office/officeart/2005/8/layout/list1#3"/>
    <dgm:cxn modelId="{500AE9CE-2837-47DF-8BF7-15B422E45CBA}" type="presParOf" srcId="{380A0429-BA62-48E2-B8EC-B91845C79DA6}" destId="{CE0C56A6-1AB9-4A51-B7B8-06AB91FD9E89}" srcOrd="0" destOrd="0" presId="urn:microsoft.com/office/officeart/2005/8/layout/list1#3"/>
    <dgm:cxn modelId="{CBCE7342-0600-4CFC-8498-0F84E48C97B8}" type="presParOf" srcId="{380A0429-BA62-48E2-B8EC-B91845C79DA6}" destId="{2C513EF3-653F-47E3-AEFA-71B09AA913D0}" srcOrd="1" destOrd="0" presId="urn:microsoft.com/office/officeart/2005/8/layout/list1#3"/>
    <dgm:cxn modelId="{F51313F7-66DD-49C3-A8FF-CB795E571AC6}" type="presParOf" srcId="{1938DB34-E23A-4F34-A4FB-E964DF51478F}" destId="{686CF53B-C5D8-4DAC-89B8-81C6F6DF1DE0}" srcOrd="5" destOrd="0" presId="urn:microsoft.com/office/officeart/2005/8/layout/list1#3"/>
    <dgm:cxn modelId="{5912166C-99A8-4DDE-97F1-9327A8E45A50}" type="presParOf" srcId="{1938DB34-E23A-4F34-A4FB-E964DF51478F}" destId="{9CB6A3F8-21AF-4185-A7F4-B23C0987D6D5}" srcOrd="6" destOrd="0" presId="urn:microsoft.com/office/officeart/2005/8/layout/list1#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54DD627-A9A9-4F55-82DB-EF4EBBB0CC17}" type="doc">
      <dgm:prSet loTypeId="urn:microsoft.com/office/officeart/2005/8/layout/list1#4" loCatId="list" qsTypeId="urn:microsoft.com/office/officeart/2005/8/quickstyle/simple1#4" qsCatId="simple" csTypeId="urn:microsoft.com/office/officeart/2005/8/colors/accent3_4#5" csCatId="accent3" phldr="1"/>
      <dgm:spPr/>
      <dgm:t>
        <a:bodyPr/>
        <a:lstStyle/>
        <a:p>
          <a:endParaRPr lang="zh-CN" altLang="en-US"/>
        </a:p>
      </dgm:t>
    </dgm:pt>
    <dgm:pt modelId="{61B71A7A-8616-4902-8FAF-3DE4A84F3588}">
      <dgm:prSet phldrT="[文本]" phldr="0" custT="1"/>
      <dgm:spPr/>
      <dgm:t>
        <a:bodyPr vert="horz" wrap="square"/>
        <a:lstStyle/>
        <a:p>
          <a:pPr marR="0" algn="l" defTabSz="914400" eaLnBrk="1" fontAlgn="auto" latinLnBrk="0" hangingPunct="1">
            <a:lnSpc>
              <a:spcPct val="100000"/>
            </a:lnSpc>
            <a:spcBef>
              <a:spcPts val="0"/>
            </a:spcBef>
            <a:spcAft>
              <a:spcPts val="0"/>
            </a:spcAft>
            <a:buClrTx/>
            <a:buSzTx/>
            <a:buFontTx/>
          </a:pPr>
          <a:r>
            <a:rPr lang="zh-CN" altLang="en-US" sz="2800" kern="100" dirty="0">
              <a:effectLst/>
              <a:latin typeface="宋体" panose="02010600030101010101" pitchFamily="2" charset="-122"/>
              <a:ea typeface="宋体" panose="02010600030101010101" pitchFamily="2" charset="-122"/>
            </a:rPr>
            <a:t>主要销售产品</a:t>
          </a:r>
        </a:p>
      </dgm:t>
    </dgm:pt>
    <dgm:pt modelId="{9FCBF123-8080-4FB5-B9A8-308175823FE4}" type="parTrans" cxnId="{9E68613F-8D8A-431E-87AE-BCBD8E858719}">
      <dgm:prSet/>
      <dgm:spPr/>
      <dgm:t>
        <a:bodyPr/>
        <a:lstStyle/>
        <a:p>
          <a:endParaRPr lang="zh-CN" altLang="en-US"/>
        </a:p>
      </dgm:t>
    </dgm:pt>
    <dgm:pt modelId="{754E3B88-7977-493E-855B-859923F5DB7F}" type="sibTrans" cxnId="{9E68613F-8D8A-431E-87AE-BCBD8E858719}">
      <dgm:prSet/>
      <dgm:spPr/>
      <dgm:t>
        <a:bodyPr/>
        <a:lstStyle/>
        <a:p>
          <a:endParaRPr lang="zh-CN" altLang="en-US"/>
        </a:p>
      </dgm:t>
    </dgm:pt>
    <dgm:pt modelId="{A8CA35D1-90EA-4F46-821C-77D66E37C850}">
      <dgm:prSet custT="1"/>
      <dgm:spPr/>
      <dgm:t>
        <a:bodyPr/>
        <a:lstStyle/>
        <a:p>
          <a:pPr marL="0" marR="0" lvl="0" indent="0" algn="just" defTabSz="914400" eaLnBrk="1" fontAlgn="auto" latinLnBrk="0" hangingPunct="1">
            <a:lnSpc>
              <a:spcPct val="100000"/>
            </a:lnSpc>
            <a:spcBef>
              <a:spcPts val="0"/>
            </a:spcBef>
            <a:spcAft>
              <a:spcPts val="0"/>
            </a:spcAft>
            <a:buClrTx/>
            <a:buSzTx/>
            <a:buFontTx/>
            <a:buNone/>
          </a:pPr>
          <a:r>
            <a:rPr lang="en-US" altLang="zh-CN" sz="1800" kern="100" dirty="0"/>
            <a:t>Wish</a:t>
          </a:r>
          <a:r>
            <a:rPr lang="zh-CN" altLang="en-US" sz="1800" kern="100" dirty="0"/>
            <a:t>旗下共拥有</a:t>
          </a:r>
          <a:r>
            <a:rPr lang="en-US" altLang="zh-CN" sz="1800" kern="100" dirty="0"/>
            <a:t>5</a:t>
          </a:r>
          <a:r>
            <a:rPr lang="zh-CN" altLang="en-US" sz="1800" kern="100" dirty="0"/>
            <a:t>个垂直的</a:t>
          </a:r>
          <a:r>
            <a:rPr lang="en-US" altLang="zh-CN" sz="1800" kern="100" dirty="0"/>
            <a:t>App</a:t>
          </a:r>
          <a:r>
            <a:rPr lang="zh-CN" altLang="en-US" sz="1800" kern="100" dirty="0"/>
            <a:t>：</a:t>
          </a:r>
          <a:endParaRPr lang="zh-CN" altLang="en-US" dirty="0"/>
        </a:p>
      </dgm:t>
    </dgm:pt>
    <dgm:pt modelId="{FAA6E2E0-F974-444D-89B8-00B5E865E831}" type="parTrans" cxnId="{0F20D7BA-6899-4521-B3D7-8D58ECF46304}">
      <dgm:prSet/>
      <dgm:spPr/>
      <dgm:t>
        <a:bodyPr/>
        <a:lstStyle/>
        <a:p>
          <a:endParaRPr lang="zh-CN" altLang="en-US"/>
        </a:p>
      </dgm:t>
    </dgm:pt>
    <dgm:pt modelId="{CE7D035E-8917-460A-BDD5-D30300659EEE}" type="sibTrans" cxnId="{0F20D7BA-6899-4521-B3D7-8D58ECF46304}">
      <dgm:prSet/>
      <dgm:spPr/>
      <dgm:t>
        <a:bodyPr/>
        <a:lstStyle/>
        <a:p>
          <a:endParaRPr lang="zh-CN" altLang="en-US"/>
        </a:p>
      </dgm:t>
    </dgm:pt>
    <dgm:pt modelId="{E0EA62EA-291E-49C9-B960-7A82BCA8BC8C}">
      <dgm:prSet custT="1"/>
      <dgm:spPr/>
      <dgm:t>
        <a:bodyPr/>
        <a:lstStyle/>
        <a:p>
          <a:pPr marL="0" marR="0" lvl="0" indent="0" algn="just" defTabSz="914400" eaLnBrk="1" fontAlgn="auto" latinLnBrk="0" hangingPunct="1">
            <a:lnSpc>
              <a:spcPct val="100000"/>
            </a:lnSpc>
            <a:spcBef>
              <a:spcPts val="0"/>
            </a:spcBef>
            <a:spcAft>
              <a:spcPts val="0"/>
            </a:spcAft>
            <a:buClrTx/>
            <a:buSzTx/>
            <a:buFontTx/>
            <a:buNone/>
          </a:pPr>
          <a:r>
            <a:rPr lang="en-US" altLang="zh-CN" sz="2000" dirty="0"/>
            <a:t>Wish</a:t>
          </a:r>
          <a:r>
            <a:rPr lang="zh-CN" altLang="en-US" sz="2000" dirty="0"/>
            <a:t>，提供多种产品类别；</a:t>
          </a:r>
          <a:r>
            <a:rPr lang="en-US" altLang="zh-CN" sz="2000" dirty="0"/>
            <a:t>Geek</a:t>
          </a:r>
          <a:r>
            <a:rPr lang="zh-CN" altLang="en-US" sz="2000" dirty="0"/>
            <a:t>，主要提供高科技设备；</a:t>
          </a:r>
          <a:r>
            <a:rPr lang="en-US" altLang="zh-CN" sz="2000" dirty="0"/>
            <a:t>Mama</a:t>
          </a:r>
          <a:r>
            <a:rPr lang="zh-CN" altLang="en-US" sz="2000" dirty="0"/>
            <a:t>，主要提供孕妇和婴幼儿用品；</a:t>
          </a:r>
          <a:r>
            <a:rPr lang="en-US" altLang="zh-CN" sz="2000" dirty="0"/>
            <a:t>Cute</a:t>
          </a:r>
          <a:r>
            <a:rPr lang="zh-CN" altLang="en-US" sz="2000" dirty="0"/>
            <a:t>，专注于美容产品、化妆品、配饰和衣服；</a:t>
          </a:r>
          <a:r>
            <a:rPr lang="en-US" altLang="zh-CN" sz="2000" dirty="0"/>
            <a:t>Home</a:t>
          </a:r>
          <a:r>
            <a:rPr lang="zh-CN" altLang="en-US" sz="2000" dirty="0"/>
            <a:t>，提供各种家居配件。</a:t>
          </a:r>
        </a:p>
      </dgm:t>
    </dgm:pt>
    <dgm:pt modelId="{162510C3-3418-46BB-A038-9CF04A74E43B}" type="parTrans" cxnId="{238C0520-604C-4CF6-90FB-517543545A89}">
      <dgm:prSet/>
      <dgm:spPr/>
      <dgm:t>
        <a:bodyPr/>
        <a:lstStyle/>
        <a:p>
          <a:endParaRPr lang="zh-CN" altLang="en-US"/>
        </a:p>
      </dgm:t>
    </dgm:pt>
    <dgm:pt modelId="{846EA4DB-1FC7-4A8C-9801-C1C3C1757EEB}" type="sibTrans" cxnId="{238C0520-604C-4CF6-90FB-517543545A89}">
      <dgm:prSet/>
      <dgm:spPr/>
      <dgm:t>
        <a:bodyPr/>
        <a:lstStyle/>
        <a:p>
          <a:endParaRPr lang="zh-CN" altLang="en-US"/>
        </a:p>
      </dgm:t>
    </dgm:pt>
    <dgm:pt modelId="{848F458A-9FBF-40F9-A58D-DCB6314E5512}">
      <dgm:prSet phldrT="[文本]" phldr="0" custT="1"/>
      <dgm:spPr/>
      <dgm:t>
        <a:bodyPr vert="horz" wrap="square"/>
        <a:lstStyle/>
        <a:p>
          <a:pPr marR="0" algn="just" defTabSz="914400" eaLnBrk="1" fontAlgn="auto" latinLnBrk="0" hangingPunct="1">
            <a:lnSpc>
              <a:spcPct val="100000"/>
            </a:lnSpc>
            <a:spcBef>
              <a:spcPts val="0"/>
            </a:spcBef>
            <a:spcAft>
              <a:spcPts val="0"/>
            </a:spcAft>
            <a:buClrTx/>
            <a:buSzTx/>
            <a:buFontTx/>
          </a:pPr>
          <a:r>
            <a:rPr lang="zh-CN" altLang="en-US" sz="2800" dirty="0">
              <a:solidFill>
                <a:schemeClr val="tx1"/>
              </a:solidFill>
            </a:rPr>
            <a:t>禁售产品</a:t>
          </a:r>
        </a:p>
      </dgm:t>
    </dgm:pt>
    <dgm:pt modelId="{1736D42F-78B7-4168-BD36-5C9CCB43BE1C}" type="parTrans" cxnId="{7A545C61-FC27-4CEB-A314-A8CCA9CDA6CC}">
      <dgm:prSet/>
      <dgm:spPr/>
      <dgm:t>
        <a:bodyPr/>
        <a:lstStyle/>
        <a:p>
          <a:endParaRPr lang="zh-CN" altLang="en-US"/>
        </a:p>
      </dgm:t>
    </dgm:pt>
    <dgm:pt modelId="{704EDFD8-0565-4F05-B04A-DCEAF046F9E7}" type="sibTrans" cxnId="{7A545C61-FC27-4CEB-A314-A8CCA9CDA6CC}">
      <dgm:prSet/>
      <dgm:spPr/>
      <dgm:t>
        <a:bodyPr/>
        <a:lstStyle/>
        <a:p>
          <a:endParaRPr lang="zh-CN" altLang="en-US"/>
        </a:p>
      </dgm:t>
    </dgm:pt>
    <dgm:pt modelId="{699E184A-6ED5-4C74-83AA-B5433C91E55E}">
      <dgm:prSet phldrT="[文本]" custT="1"/>
      <dgm:spPr/>
      <dgm:t>
        <a:bodyPr/>
        <a:lstStyle/>
        <a:p>
          <a:pPr marL="0" marR="0" lvl="0" indent="0" algn="just" defTabSz="914400" eaLnBrk="1" fontAlgn="auto" latinLnBrk="0" hangingPunct="1">
            <a:lnSpc>
              <a:spcPct val="100000"/>
            </a:lnSpc>
            <a:spcBef>
              <a:spcPts val="0"/>
            </a:spcBef>
            <a:spcAft>
              <a:spcPts val="0"/>
            </a:spcAft>
            <a:buClrTx/>
            <a:buSzTx/>
            <a:buFontTx/>
            <a:buNone/>
          </a:pPr>
          <a:r>
            <a:rPr lang="zh-CN" altLang="zh-CN" sz="1800" kern="100" dirty="0"/>
            <a:t>包括</a:t>
          </a:r>
          <a:r>
            <a:rPr lang="zh-CN" altLang="en-US" sz="1800" kern="100" dirty="0"/>
            <a:t>伪造产品，</a:t>
          </a:r>
          <a:r>
            <a:rPr lang="zh-CN" altLang="zh-CN" sz="1800" kern="100" dirty="0"/>
            <a:t>毒品及相关用品，医药相关商品，枪支、军火及爆炸物，管制武器，警察用品，间谍产品，医疗器械</a:t>
          </a:r>
          <a:r>
            <a:rPr lang="zh-CN" altLang="en-US" sz="1800" kern="100" dirty="0"/>
            <a:t>，</a:t>
          </a:r>
          <a:r>
            <a:rPr lang="zh-CN" altLang="zh-CN" sz="1800" kern="100" dirty="0"/>
            <a:t>酒类及烟草产品等等</a:t>
          </a:r>
          <a:r>
            <a:rPr lang="zh-CN" altLang="zh-CN" sz="1800" kern="100" dirty="0">
              <a:effectLst/>
              <a:latin typeface="Times New Roman" panose="02020603050405020304" pitchFamily="18" charset="0"/>
              <a:ea typeface="方正宋一简体"/>
            </a:rPr>
            <a:t>。</a:t>
          </a:r>
          <a:endParaRPr lang="zh-CN" altLang="en-US" dirty="0"/>
        </a:p>
      </dgm:t>
    </dgm:pt>
    <dgm:pt modelId="{07D3D6C4-A7C9-46B7-8077-60F5F17ABAFA}" type="parTrans" cxnId="{D2DB25B6-D49C-400D-9EB1-98C36D9676CF}">
      <dgm:prSet/>
      <dgm:spPr/>
      <dgm:t>
        <a:bodyPr/>
        <a:lstStyle/>
        <a:p>
          <a:endParaRPr lang="zh-CN" altLang="en-US"/>
        </a:p>
      </dgm:t>
    </dgm:pt>
    <dgm:pt modelId="{F5331974-8573-40AB-BFE0-46BA16C9C152}" type="sibTrans" cxnId="{D2DB25B6-D49C-400D-9EB1-98C36D9676CF}">
      <dgm:prSet/>
      <dgm:spPr/>
      <dgm:t>
        <a:bodyPr/>
        <a:lstStyle/>
        <a:p>
          <a:endParaRPr lang="zh-CN" altLang="en-US"/>
        </a:p>
      </dgm:t>
    </dgm:pt>
    <dgm:pt modelId="{1938DB34-E23A-4F34-A4FB-E964DF51478F}" type="pres">
      <dgm:prSet presAssocID="{B54DD627-A9A9-4F55-82DB-EF4EBBB0CC17}" presName="linear" presStyleCnt="0">
        <dgm:presLayoutVars>
          <dgm:dir/>
          <dgm:animLvl val="lvl"/>
          <dgm:resizeHandles val="exact"/>
        </dgm:presLayoutVars>
      </dgm:prSet>
      <dgm:spPr/>
    </dgm:pt>
    <dgm:pt modelId="{1B092E09-CF81-485E-B2DB-3BB751D1A862}" type="pres">
      <dgm:prSet presAssocID="{61B71A7A-8616-4902-8FAF-3DE4A84F3588}" presName="parentLin" presStyleCnt="0"/>
      <dgm:spPr/>
    </dgm:pt>
    <dgm:pt modelId="{C4688065-9FB9-4D12-965C-2BC529432A26}" type="pres">
      <dgm:prSet presAssocID="{61B71A7A-8616-4902-8FAF-3DE4A84F3588}" presName="parentLeftMargin" presStyleLbl="node1" presStyleIdx="0" presStyleCnt="2"/>
      <dgm:spPr/>
    </dgm:pt>
    <dgm:pt modelId="{45A59B1F-D646-40CE-927D-8304054F9747}" type="pres">
      <dgm:prSet presAssocID="{61B71A7A-8616-4902-8FAF-3DE4A84F3588}" presName="parentText" presStyleLbl="node1" presStyleIdx="0" presStyleCnt="2">
        <dgm:presLayoutVars>
          <dgm:chMax val="0"/>
          <dgm:bulletEnabled val="1"/>
        </dgm:presLayoutVars>
      </dgm:prSet>
      <dgm:spPr/>
    </dgm:pt>
    <dgm:pt modelId="{5049B675-F8A8-4C1A-8346-B6B921B0CE8C}" type="pres">
      <dgm:prSet presAssocID="{61B71A7A-8616-4902-8FAF-3DE4A84F3588}" presName="negativeSpace" presStyleCnt="0"/>
      <dgm:spPr/>
    </dgm:pt>
    <dgm:pt modelId="{7E952C5A-1872-40CD-8C46-3546761DA839}" type="pres">
      <dgm:prSet presAssocID="{61B71A7A-8616-4902-8FAF-3DE4A84F3588}" presName="childText" presStyleLbl="conFgAcc1" presStyleIdx="0" presStyleCnt="2">
        <dgm:presLayoutVars>
          <dgm:bulletEnabled val="1"/>
        </dgm:presLayoutVars>
      </dgm:prSet>
      <dgm:spPr/>
    </dgm:pt>
    <dgm:pt modelId="{D6F68B70-CAE7-4448-BFDA-7D3FEBE4C7CB}" type="pres">
      <dgm:prSet presAssocID="{754E3B88-7977-493E-855B-859923F5DB7F}" presName="spaceBetweenRectangles" presStyleCnt="0"/>
      <dgm:spPr/>
    </dgm:pt>
    <dgm:pt modelId="{380A0429-BA62-48E2-B8EC-B91845C79DA6}" type="pres">
      <dgm:prSet presAssocID="{848F458A-9FBF-40F9-A58D-DCB6314E5512}" presName="parentLin" presStyleCnt="0"/>
      <dgm:spPr/>
    </dgm:pt>
    <dgm:pt modelId="{CE0C56A6-1AB9-4A51-B7B8-06AB91FD9E89}" type="pres">
      <dgm:prSet presAssocID="{848F458A-9FBF-40F9-A58D-DCB6314E5512}" presName="parentLeftMargin" presStyleLbl="node1" presStyleIdx="0" presStyleCnt="2"/>
      <dgm:spPr/>
    </dgm:pt>
    <dgm:pt modelId="{2C513EF3-653F-47E3-AEFA-71B09AA913D0}" type="pres">
      <dgm:prSet presAssocID="{848F458A-9FBF-40F9-A58D-DCB6314E5512}" presName="parentText" presStyleLbl="node1" presStyleIdx="1" presStyleCnt="2">
        <dgm:presLayoutVars>
          <dgm:chMax val="0"/>
          <dgm:bulletEnabled val="1"/>
        </dgm:presLayoutVars>
      </dgm:prSet>
      <dgm:spPr/>
    </dgm:pt>
    <dgm:pt modelId="{686CF53B-C5D8-4DAC-89B8-81C6F6DF1DE0}" type="pres">
      <dgm:prSet presAssocID="{848F458A-9FBF-40F9-A58D-DCB6314E5512}" presName="negativeSpace" presStyleCnt="0"/>
      <dgm:spPr/>
    </dgm:pt>
    <dgm:pt modelId="{9CB6A3F8-21AF-4185-A7F4-B23C0987D6D5}" type="pres">
      <dgm:prSet presAssocID="{848F458A-9FBF-40F9-A58D-DCB6314E5512}" presName="childText" presStyleLbl="conFgAcc1" presStyleIdx="1" presStyleCnt="2">
        <dgm:presLayoutVars>
          <dgm:bulletEnabled val="1"/>
        </dgm:presLayoutVars>
      </dgm:prSet>
      <dgm:spPr/>
    </dgm:pt>
  </dgm:ptLst>
  <dgm:cxnLst>
    <dgm:cxn modelId="{B68DB31A-BBE5-4C27-8EA4-FBE92210AE6A}" type="presOf" srcId="{61B71A7A-8616-4902-8FAF-3DE4A84F3588}" destId="{C4688065-9FB9-4D12-965C-2BC529432A26}" srcOrd="0" destOrd="0" presId="urn:microsoft.com/office/officeart/2005/8/layout/list1#4"/>
    <dgm:cxn modelId="{238C0520-604C-4CF6-90FB-517543545A89}" srcId="{61B71A7A-8616-4902-8FAF-3DE4A84F3588}" destId="{E0EA62EA-291E-49C9-B960-7A82BCA8BC8C}" srcOrd="1" destOrd="0" parTransId="{162510C3-3418-46BB-A038-9CF04A74E43B}" sibTransId="{846EA4DB-1FC7-4A8C-9801-C1C3C1757EEB}"/>
    <dgm:cxn modelId="{9E68613F-8D8A-431E-87AE-BCBD8E858719}" srcId="{B54DD627-A9A9-4F55-82DB-EF4EBBB0CC17}" destId="{61B71A7A-8616-4902-8FAF-3DE4A84F3588}" srcOrd="0" destOrd="0" parTransId="{9FCBF123-8080-4FB5-B9A8-308175823FE4}" sibTransId="{754E3B88-7977-493E-855B-859923F5DB7F}"/>
    <dgm:cxn modelId="{7A545C61-FC27-4CEB-A314-A8CCA9CDA6CC}" srcId="{B54DD627-A9A9-4F55-82DB-EF4EBBB0CC17}" destId="{848F458A-9FBF-40F9-A58D-DCB6314E5512}" srcOrd="1" destOrd="0" parTransId="{1736D42F-78B7-4168-BD36-5C9CCB43BE1C}" sibTransId="{704EDFD8-0565-4F05-B04A-DCEAF046F9E7}"/>
    <dgm:cxn modelId="{2A42F549-7237-4F11-A749-7FC195F4EC3B}" type="presOf" srcId="{848F458A-9FBF-40F9-A58D-DCB6314E5512}" destId="{2C513EF3-653F-47E3-AEFA-71B09AA913D0}" srcOrd="1" destOrd="0" presId="urn:microsoft.com/office/officeart/2005/8/layout/list1#4"/>
    <dgm:cxn modelId="{4CB1497F-0C1F-496B-8601-E53F6805C321}" type="presOf" srcId="{61B71A7A-8616-4902-8FAF-3DE4A84F3588}" destId="{45A59B1F-D646-40CE-927D-8304054F9747}" srcOrd="1" destOrd="0" presId="urn:microsoft.com/office/officeart/2005/8/layout/list1#4"/>
    <dgm:cxn modelId="{A2DE098F-C538-4F14-9893-E627427E255B}" type="presOf" srcId="{B54DD627-A9A9-4F55-82DB-EF4EBBB0CC17}" destId="{1938DB34-E23A-4F34-A4FB-E964DF51478F}" srcOrd="0" destOrd="0" presId="urn:microsoft.com/office/officeart/2005/8/layout/list1#4"/>
    <dgm:cxn modelId="{71D8C198-0A29-4F9C-BFF3-8B3487F6F0CF}" type="presOf" srcId="{A8CA35D1-90EA-4F46-821C-77D66E37C850}" destId="{7E952C5A-1872-40CD-8C46-3546761DA839}" srcOrd="0" destOrd="0" presId="urn:microsoft.com/office/officeart/2005/8/layout/list1#4"/>
    <dgm:cxn modelId="{D2DB25B6-D49C-400D-9EB1-98C36D9676CF}" srcId="{848F458A-9FBF-40F9-A58D-DCB6314E5512}" destId="{699E184A-6ED5-4C74-83AA-B5433C91E55E}" srcOrd="0" destOrd="0" parTransId="{07D3D6C4-A7C9-46B7-8077-60F5F17ABAFA}" sibTransId="{F5331974-8573-40AB-BFE0-46BA16C9C152}"/>
    <dgm:cxn modelId="{0F20D7BA-6899-4521-B3D7-8D58ECF46304}" srcId="{61B71A7A-8616-4902-8FAF-3DE4A84F3588}" destId="{A8CA35D1-90EA-4F46-821C-77D66E37C850}" srcOrd="0" destOrd="0" parTransId="{FAA6E2E0-F974-444D-89B8-00B5E865E831}" sibTransId="{CE7D035E-8917-460A-BDD5-D30300659EEE}"/>
    <dgm:cxn modelId="{182134DB-8278-40B8-BD24-94CBB13B0BD8}" type="presOf" srcId="{E0EA62EA-291E-49C9-B960-7A82BCA8BC8C}" destId="{7E952C5A-1872-40CD-8C46-3546761DA839}" srcOrd="0" destOrd="1" presId="urn:microsoft.com/office/officeart/2005/8/layout/list1#4"/>
    <dgm:cxn modelId="{710036DD-FE03-46B4-A2D2-9CB55AF6F6B8}" type="presOf" srcId="{848F458A-9FBF-40F9-A58D-DCB6314E5512}" destId="{CE0C56A6-1AB9-4A51-B7B8-06AB91FD9E89}" srcOrd="0" destOrd="0" presId="urn:microsoft.com/office/officeart/2005/8/layout/list1#4"/>
    <dgm:cxn modelId="{6EC20AFB-D6DC-4A7E-9130-365E811CA22D}" type="presOf" srcId="{699E184A-6ED5-4C74-83AA-B5433C91E55E}" destId="{9CB6A3F8-21AF-4185-A7F4-B23C0987D6D5}" srcOrd="0" destOrd="0" presId="urn:microsoft.com/office/officeart/2005/8/layout/list1#4"/>
    <dgm:cxn modelId="{A503E5E8-964C-4CAE-A3AF-F24F02316F31}" type="presParOf" srcId="{1938DB34-E23A-4F34-A4FB-E964DF51478F}" destId="{1B092E09-CF81-485E-B2DB-3BB751D1A862}" srcOrd="0" destOrd="0" presId="urn:microsoft.com/office/officeart/2005/8/layout/list1#4"/>
    <dgm:cxn modelId="{5DC7137C-F4E2-4A72-8AFA-2CF6993750AA}" type="presParOf" srcId="{1B092E09-CF81-485E-B2DB-3BB751D1A862}" destId="{C4688065-9FB9-4D12-965C-2BC529432A26}" srcOrd="0" destOrd="0" presId="urn:microsoft.com/office/officeart/2005/8/layout/list1#4"/>
    <dgm:cxn modelId="{AA6BCC52-A55C-4874-AA0A-BF3B6422B9EE}" type="presParOf" srcId="{1B092E09-CF81-485E-B2DB-3BB751D1A862}" destId="{45A59B1F-D646-40CE-927D-8304054F9747}" srcOrd="1" destOrd="0" presId="urn:microsoft.com/office/officeart/2005/8/layout/list1#4"/>
    <dgm:cxn modelId="{008208B0-EBE8-46CD-BF47-42E652533829}" type="presParOf" srcId="{1938DB34-E23A-4F34-A4FB-E964DF51478F}" destId="{5049B675-F8A8-4C1A-8346-B6B921B0CE8C}" srcOrd="1" destOrd="0" presId="urn:microsoft.com/office/officeart/2005/8/layout/list1#4"/>
    <dgm:cxn modelId="{3F7C6118-9832-4EE4-B7D1-224F477DEE7B}" type="presParOf" srcId="{1938DB34-E23A-4F34-A4FB-E964DF51478F}" destId="{7E952C5A-1872-40CD-8C46-3546761DA839}" srcOrd="2" destOrd="0" presId="urn:microsoft.com/office/officeart/2005/8/layout/list1#4"/>
    <dgm:cxn modelId="{A380E899-BFA8-461E-9998-C8F9F33BCDC5}" type="presParOf" srcId="{1938DB34-E23A-4F34-A4FB-E964DF51478F}" destId="{D6F68B70-CAE7-4448-BFDA-7D3FEBE4C7CB}" srcOrd="3" destOrd="0" presId="urn:microsoft.com/office/officeart/2005/8/layout/list1#4"/>
    <dgm:cxn modelId="{E800DAFB-4B5B-4062-B75D-4B2327290949}" type="presParOf" srcId="{1938DB34-E23A-4F34-A4FB-E964DF51478F}" destId="{380A0429-BA62-48E2-B8EC-B91845C79DA6}" srcOrd="4" destOrd="0" presId="urn:microsoft.com/office/officeart/2005/8/layout/list1#4"/>
    <dgm:cxn modelId="{B12EF031-CE67-46DC-B72D-3B2C1B935263}" type="presParOf" srcId="{380A0429-BA62-48E2-B8EC-B91845C79DA6}" destId="{CE0C56A6-1AB9-4A51-B7B8-06AB91FD9E89}" srcOrd="0" destOrd="0" presId="urn:microsoft.com/office/officeart/2005/8/layout/list1#4"/>
    <dgm:cxn modelId="{D1C50F66-F82B-4115-A4A6-C3F94B5EB5E3}" type="presParOf" srcId="{380A0429-BA62-48E2-B8EC-B91845C79DA6}" destId="{2C513EF3-653F-47E3-AEFA-71B09AA913D0}" srcOrd="1" destOrd="0" presId="urn:microsoft.com/office/officeart/2005/8/layout/list1#4"/>
    <dgm:cxn modelId="{F5BCA853-E054-4C53-8B69-70AE8D733F92}" type="presParOf" srcId="{1938DB34-E23A-4F34-A4FB-E964DF51478F}" destId="{686CF53B-C5D8-4DAC-89B8-81C6F6DF1DE0}" srcOrd="5" destOrd="0" presId="urn:microsoft.com/office/officeart/2005/8/layout/list1#4"/>
    <dgm:cxn modelId="{AA265338-02F3-4D94-8A76-2B559CF942B7}" type="presParOf" srcId="{1938DB34-E23A-4F34-A4FB-E964DF51478F}" destId="{9CB6A3F8-21AF-4185-A7F4-B23C0987D6D5}" srcOrd="6" destOrd="0" presId="urn:microsoft.com/office/officeart/2005/8/layout/list1#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952C5A-1872-40CD-8C46-3546761DA839}">
      <dsp:nvSpPr>
        <dsp:cNvPr id="0" name=""/>
        <dsp:cNvSpPr/>
      </dsp:nvSpPr>
      <dsp:spPr>
        <a:xfrm>
          <a:off x="0" y="307284"/>
          <a:ext cx="8532440" cy="2520000"/>
        </a:xfrm>
        <a:prstGeom prst="rect">
          <a:avLst/>
        </a:prstGeom>
        <a:solidFill>
          <a:schemeClr val="lt1">
            <a:alpha val="90000"/>
            <a:hueOff val="0"/>
            <a:satOff val="0"/>
            <a:lumOff val="0"/>
            <a:alphaOff val="0"/>
          </a:schemeClr>
        </a:solidFill>
        <a:ln w="25400" cap="flat" cmpd="sng" algn="ctr">
          <a:solidFill>
            <a:schemeClr val="accent3">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2212" tIns="416560" rIns="662212" bIns="128016" numCol="1" spcCol="1270" anchor="t" anchorCtr="0">
          <a:noAutofit/>
        </a:bodyPr>
        <a:lstStyle/>
        <a:p>
          <a:pPr marL="0" marR="0" lvl="0" indent="0" algn="just" defTabSz="914400" eaLnBrk="1" fontAlgn="auto" latinLnBrk="0" hangingPunct="1">
            <a:lnSpc>
              <a:spcPct val="100000"/>
            </a:lnSpc>
            <a:spcBef>
              <a:spcPct val="0"/>
            </a:spcBef>
            <a:spcAft>
              <a:spcPts val="0"/>
            </a:spcAft>
            <a:buClrTx/>
            <a:buSzTx/>
            <a:buFontTx/>
            <a:buNone/>
          </a:pPr>
          <a:r>
            <a:rPr lang="zh-CN" sz="1800" kern="100" dirty="0"/>
            <a:t>亚马逊中国目前已拥有</a:t>
          </a:r>
          <a:r>
            <a:rPr lang="en-US" sz="1800" kern="100" dirty="0"/>
            <a:t>28</a:t>
          </a:r>
          <a:r>
            <a:rPr lang="zh-CN" sz="1800" kern="100" dirty="0"/>
            <a:t>大类、近</a:t>
          </a:r>
          <a:r>
            <a:rPr lang="en-US" sz="1800" kern="100" dirty="0"/>
            <a:t>600</a:t>
          </a:r>
          <a:r>
            <a:rPr lang="zh-CN" sz="1800" kern="100" dirty="0"/>
            <a:t>万种产品。产品涉及图书、影视、音乐、软件、教育音像、游戏</a:t>
          </a:r>
          <a:r>
            <a:rPr lang="en-US" sz="1800" kern="100" dirty="0"/>
            <a:t>/</a:t>
          </a:r>
          <a:r>
            <a:rPr lang="zh-CN" sz="1800" kern="100" dirty="0"/>
            <a:t>娱乐、消费电子、手机</a:t>
          </a:r>
          <a:r>
            <a:rPr lang="en-US" sz="1800" kern="100" dirty="0"/>
            <a:t>/</a:t>
          </a:r>
          <a:r>
            <a:rPr lang="zh-CN" sz="1800" kern="100" dirty="0"/>
            <a:t>通讯、家电、电脑</a:t>
          </a:r>
          <a:r>
            <a:rPr lang="en-US" sz="1800" kern="100" dirty="0"/>
            <a:t>/</a:t>
          </a:r>
          <a:r>
            <a:rPr lang="zh-CN" sz="1800" kern="100" dirty="0"/>
            <a:t>配件、摄影</a:t>
          </a:r>
          <a:r>
            <a:rPr lang="en-US" sz="1800" kern="100" dirty="0"/>
            <a:t>/</a:t>
          </a:r>
          <a:r>
            <a:rPr lang="zh-CN" sz="1800" kern="100" dirty="0"/>
            <a:t>摄像、</a:t>
          </a:r>
          <a:r>
            <a:rPr lang="en-US" sz="1800" kern="100" dirty="0"/>
            <a:t>MP3/MP4</a:t>
          </a:r>
          <a:r>
            <a:rPr lang="zh-CN" sz="1800" kern="100" dirty="0"/>
            <a:t>、视听</a:t>
          </a:r>
          <a:r>
            <a:rPr lang="en-US" sz="1800" kern="100" dirty="0"/>
            <a:t>/</a:t>
          </a:r>
          <a:r>
            <a:rPr lang="zh-CN" sz="1800" kern="100" dirty="0"/>
            <a:t>车载、日用消费品、个人护理、钟表首饰、礼品箱包、玩具、厨具、母婴产品、化妆、家居、床上用品、运动健康、食品酒水、汽车用品。</a:t>
          </a:r>
          <a:endParaRPr lang="zh-CN" altLang="en-US" dirty="0"/>
        </a:p>
      </dsp:txBody>
      <dsp:txXfrm>
        <a:off x="0" y="307284"/>
        <a:ext cx="8532440" cy="2520000"/>
      </dsp:txXfrm>
    </dsp:sp>
    <dsp:sp modelId="{45A59B1F-D646-40CE-927D-8304054F9747}">
      <dsp:nvSpPr>
        <dsp:cNvPr id="0" name=""/>
        <dsp:cNvSpPr/>
      </dsp:nvSpPr>
      <dsp:spPr>
        <a:xfrm>
          <a:off x="426622" y="12084"/>
          <a:ext cx="5972708" cy="590400"/>
        </a:xfrm>
        <a:prstGeom prst="roundRect">
          <a:avLst/>
        </a:prstGeom>
        <a:solidFill>
          <a:schemeClr val="accent3">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5754" tIns="0" rIns="225754" bIns="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pPr>
          <a:r>
            <a:rPr lang="zh-CN" altLang="en-US" sz="2800" kern="100" dirty="0">
              <a:effectLst/>
              <a:latin typeface="宋体" panose="02010600030101010101" pitchFamily="2" charset="-122"/>
              <a:ea typeface="宋体" panose="02010600030101010101" pitchFamily="2" charset="-122"/>
            </a:rPr>
            <a:t>主要销售产品</a:t>
          </a:r>
        </a:p>
      </dsp:txBody>
      <dsp:txXfrm>
        <a:off x="455443" y="40905"/>
        <a:ext cx="5915066" cy="532758"/>
      </dsp:txXfrm>
    </dsp:sp>
    <dsp:sp modelId="{9CB6A3F8-21AF-4185-A7F4-B23C0987D6D5}">
      <dsp:nvSpPr>
        <dsp:cNvPr id="0" name=""/>
        <dsp:cNvSpPr/>
      </dsp:nvSpPr>
      <dsp:spPr>
        <a:xfrm>
          <a:off x="0" y="3230485"/>
          <a:ext cx="8532440" cy="2520000"/>
        </a:xfrm>
        <a:prstGeom prst="rect">
          <a:avLst/>
        </a:prstGeom>
        <a:solidFill>
          <a:schemeClr val="lt1">
            <a:alpha val="90000"/>
            <a:hueOff val="0"/>
            <a:satOff val="0"/>
            <a:lumOff val="0"/>
            <a:alphaOff val="0"/>
          </a:schemeClr>
        </a:solidFill>
        <a:ln w="25400" cap="flat" cmpd="sng" algn="ctr">
          <a:solidFill>
            <a:schemeClr val="accent3">
              <a:shade val="50000"/>
              <a:hueOff val="267556"/>
              <a:satOff val="-4269"/>
              <a:lumOff val="4110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2212" tIns="416560" rIns="662212" bIns="128016" numCol="1" spcCol="1270" anchor="t" anchorCtr="0">
          <a:noAutofit/>
        </a:bodyPr>
        <a:lstStyle/>
        <a:p>
          <a:pPr marL="0" marR="0" lvl="0" indent="0" algn="just" defTabSz="914400" eaLnBrk="1" fontAlgn="auto" latinLnBrk="0" hangingPunct="1">
            <a:lnSpc>
              <a:spcPct val="100000"/>
            </a:lnSpc>
            <a:spcBef>
              <a:spcPct val="0"/>
            </a:spcBef>
            <a:spcAft>
              <a:spcPts val="0"/>
            </a:spcAft>
            <a:buClrTx/>
            <a:buSzTx/>
            <a:buFontTx/>
            <a:buNone/>
          </a:pPr>
          <a:r>
            <a:rPr lang="zh-CN" sz="1800" kern="100" dirty="0"/>
            <a:t>“应当负责确保您的产品符合所有适用的法律和安全标准（不论亚马逊是否要求审查任何特定的文件）。具有特殊特性或属性的产品可能有额外的法规要求。”另外关于禁售产品分为禁售及限制商品</a:t>
          </a:r>
          <a:r>
            <a:rPr lang="en-US" sz="1800" kern="100" dirty="0"/>
            <a:t>-</a:t>
          </a:r>
          <a:r>
            <a:rPr lang="zh-CN" sz="1800" kern="100" dirty="0"/>
            <a:t>美国站、禁售及限制商品</a:t>
          </a:r>
          <a:r>
            <a:rPr lang="en-US" sz="1800" kern="100" dirty="0"/>
            <a:t>-</a:t>
          </a:r>
          <a:r>
            <a:rPr lang="zh-CN" sz="1800" kern="100" dirty="0"/>
            <a:t>欧洲站、禁售及限制商品</a:t>
          </a:r>
          <a:r>
            <a:rPr lang="en-US" sz="1800" kern="100" dirty="0"/>
            <a:t>-</a:t>
          </a:r>
          <a:r>
            <a:rPr lang="zh-CN" sz="1800" kern="100" dirty="0"/>
            <a:t>日本站和禁售及限制商品</a:t>
          </a:r>
          <a:r>
            <a:rPr lang="en-US" sz="1800" kern="100" dirty="0"/>
            <a:t>-</a:t>
          </a:r>
          <a:r>
            <a:rPr lang="zh-CN" sz="1800" kern="100" dirty="0"/>
            <a:t>澳大利亚站</a:t>
          </a:r>
          <a:r>
            <a:rPr lang="zh-CN" altLang="en-US" sz="1800" kern="100" dirty="0"/>
            <a:t>。</a:t>
          </a:r>
          <a:endParaRPr lang="zh-CN" altLang="en-US" dirty="0"/>
        </a:p>
      </dsp:txBody>
      <dsp:txXfrm>
        <a:off x="0" y="3230485"/>
        <a:ext cx="8532440" cy="2520000"/>
      </dsp:txXfrm>
    </dsp:sp>
    <dsp:sp modelId="{2C513EF3-653F-47E3-AEFA-71B09AA913D0}">
      <dsp:nvSpPr>
        <dsp:cNvPr id="0" name=""/>
        <dsp:cNvSpPr/>
      </dsp:nvSpPr>
      <dsp:spPr>
        <a:xfrm>
          <a:off x="426622" y="2935285"/>
          <a:ext cx="5972708" cy="590400"/>
        </a:xfrm>
        <a:prstGeom prst="roundRect">
          <a:avLst/>
        </a:prstGeom>
        <a:solidFill>
          <a:schemeClr val="accent3">
            <a:shade val="50000"/>
            <a:hueOff val="267556"/>
            <a:satOff val="-4269"/>
            <a:lumOff val="4110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5754" tIns="0" rIns="225754" bIns="0" numCol="1" spcCol="1270" anchor="ctr" anchorCtr="0">
          <a:noAutofit/>
        </a:bodyPr>
        <a:lstStyle/>
        <a:p>
          <a:pPr marL="0" marR="0" lvl="0" indent="0" algn="just" defTabSz="914400" eaLnBrk="1" fontAlgn="auto" latinLnBrk="0" hangingPunct="1">
            <a:lnSpc>
              <a:spcPct val="100000"/>
            </a:lnSpc>
            <a:spcBef>
              <a:spcPct val="0"/>
            </a:spcBef>
            <a:spcAft>
              <a:spcPts val="0"/>
            </a:spcAft>
            <a:buClrTx/>
            <a:buSzTx/>
            <a:buFontTx/>
            <a:buNone/>
          </a:pPr>
          <a:r>
            <a:rPr lang="zh-CN" altLang="en-US" sz="2800" kern="1200" dirty="0">
              <a:solidFill>
                <a:schemeClr val="tx1"/>
              </a:solidFill>
            </a:rPr>
            <a:t>禁售产品</a:t>
          </a:r>
        </a:p>
      </dsp:txBody>
      <dsp:txXfrm>
        <a:off x="455443" y="2964106"/>
        <a:ext cx="5915066" cy="5327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952C5A-1872-40CD-8C46-3546761DA839}">
      <dsp:nvSpPr>
        <dsp:cNvPr id="0" name=""/>
        <dsp:cNvSpPr/>
      </dsp:nvSpPr>
      <dsp:spPr>
        <a:xfrm>
          <a:off x="0" y="379059"/>
          <a:ext cx="8532440" cy="2702699"/>
        </a:xfrm>
        <a:prstGeom prst="rect">
          <a:avLst/>
        </a:prstGeom>
        <a:solidFill>
          <a:schemeClr val="lt1">
            <a:alpha val="90000"/>
            <a:hueOff val="0"/>
            <a:satOff val="0"/>
            <a:lumOff val="0"/>
            <a:alphaOff val="0"/>
          </a:schemeClr>
        </a:solidFill>
        <a:ln w="25400" cap="flat" cmpd="sng" algn="ctr">
          <a:solidFill>
            <a:schemeClr val="accent3">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2212" tIns="458216" rIns="662212" bIns="128016" numCol="1" spcCol="1270" anchor="t" anchorCtr="0">
          <a:noAutofit/>
        </a:bodyPr>
        <a:lstStyle/>
        <a:p>
          <a:pPr marL="0" marR="0" lvl="0" indent="0" algn="just" defTabSz="914400" eaLnBrk="1" fontAlgn="auto" latinLnBrk="0" hangingPunct="1">
            <a:lnSpc>
              <a:spcPct val="100000"/>
            </a:lnSpc>
            <a:spcBef>
              <a:spcPct val="0"/>
            </a:spcBef>
            <a:spcAft>
              <a:spcPts val="0"/>
            </a:spcAft>
            <a:buClrTx/>
            <a:buSzTx/>
            <a:buFontTx/>
            <a:buNone/>
          </a:pPr>
          <a:r>
            <a:rPr lang="zh-CN" sz="1800" kern="100" dirty="0"/>
            <a:t>每天都有数以百万的家具、收藏品、电脑、车辆在</a:t>
          </a:r>
          <a:r>
            <a:rPr lang="en-US" sz="1800" kern="100" dirty="0"/>
            <a:t>eBay</a:t>
          </a:r>
          <a:r>
            <a:rPr lang="zh-CN" sz="1800" kern="100" dirty="0"/>
            <a:t>上被刊登、贩售、卖出。</a:t>
          </a:r>
          <a:endParaRPr lang="zh-CN" altLang="en-US" dirty="0"/>
        </a:p>
        <a:p>
          <a:pPr marL="0" marR="0" lvl="0" indent="0" algn="just" defTabSz="914400" eaLnBrk="1" fontAlgn="auto" latinLnBrk="0" hangingPunct="1">
            <a:lnSpc>
              <a:spcPct val="100000"/>
            </a:lnSpc>
            <a:spcBef>
              <a:spcPct val="0"/>
            </a:spcBef>
            <a:spcAft>
              <a:spcPts val="0"/>
            </a:spcAft>
            <a:buClrTx/>
            <a:buSzTx/>
            <a:buFontTx/>
            <a:buNone/>
          </a:pPr>
          <a:r>
            <a:rPr lang="zh-CN" sz="2000" kern="1200" dirty="0"/>
            <a:t>汽配品类是</a:t>
          </a:r>
          <a:r>
            <a:rPr lang="en-US" sz="2000" kern="1200" dirty="0"/>
            <a:t>eBay</a:t>
          </a:r>
          <a:r>
            <a:rPr lang="zh-CN" sz="2000" kern="1200" dirty="0"/>
            <a:t>平台在市场上最具竞争优势的品类之一；家居与园艺一直是</a:t>
          </a:r>
          <a:r>
            <a:rPr lang="en-US" sz="2000" kern="1200" dirty="0"/>
            <a:t>eBay</a:t>
          </a:r>
          <a:r>
            <a:rPr lang="zh-CN" sz="2000" kern="1200" dirty="0"/>
            <a:t>全球市场和大中华区跨境电商出口的支柱品类；</a:t>
          </a:r>
          <a:r>
            <a:rPr lang="en-US" sz="2000" kern="1200" dirty="0"/>
            <a:t>eBay</a:t>
          </a:r>
          <a:r>
            <a:rPr lang="zh-CN" sz="2000" kern="1200" dirty="0"/>
            <a:t>以销售二手产品和收藏品出名。</a:t>
          </a:r>
          <a:endParaRPr lang="zh-CN" altLang="en-US" sz="2000" kern="1200" dirty="0"/>
        </a:p>
      </dsp:txBody>
      <dsp:txXfrm>
        <a:off x="0" y="379059"/>
        <a:ext cx="8532440" cy="2702699"/>
      </dsp:txXfrm>
    </dsp:sp>
    <dsp:sp modelId="{45A59B1F-D646-40CE-927D-8304054F9747}">
      <dsp:nvSpPr>
        <dsp:cNvPr id="0" name=""/>
        <dsp:cNvSpPr/>
      </dsp:nvSpPr>
      <dsp:spPr>
        <a:xfrm>
          <a:off x="426622" y="54339"/>
          <a:ext cx="5972708" cy="649440"/>
        </a:xfrm>
        <a:prstGeom prst="roundRect">
          <a:avLst/>
        </a:prstGeom>
        <a:solidFill>
          <a:schemeClr val="accent3">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5754" tIns="0" rIns="225754" bIns="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pPr>
          <a:r>
            <a:rPr lang="zh-CN" altLang="en-US" sz="2800" kern="100" dirty="0">
              <a:effectLst/>
              <a:latin typeface="宋体" panose="02010600030101010101" pitchFamily="2" charset="-122"/>
              <a:ea typeface="宋体" panose="02010600030101010101" pitchFamily="2" charset="-122"/>
            </a:rPr>
            <a:t>主要销售产品</a:t>
          </a:r>
        </a:p>
      </dsp:txBody>
      <dsp:txXfrm>
        <a:off x="458325" y="86042"/>
        <a:ext cx="5909302" cy="586034"/>
      </dsp:txXfrm>
    </dsp:sp>
    <dsp:sp modelId="{9CB6A3F8-21AF-4185-A7F4-B23C0987D6D5}">
      <dsp:nvSpPr>
        <dsp:cNvPr id="0" name=""/>
        <dsp:cNvSpPr/>
      </dsp:nvSpPr>
      <dsp:spPr>
        <a:xfrm>
          <a:off x="0" y="3525279"/>
          <a:ext cx="8532440" cy="2182950"/>
        </a:xfrm>
        <a:prstGeom prst="rect">
          <a:avLst/>
        </a:prstGeom>
        <a:solidFill>
          <a:schemeClr val="lt1">
            <a:alpha val="90000"/>
            <a:hueOff val="0"/>
            <a:satOff val="0"/>
            <a:lumOff val="0"/>
            <a:alphaOff val="0"/>
          </a:schemeClr>
        </a:solidFill>
        <a:ln w="25400" cap="flat" cmpd="sng" algn="ctr">
          <a:solidFill>
            <a:schemeClr val="accent3">
              <a:shade val="50000"/>
              <a:hueOff val="267556"/>
              <a:satOff val="-4269"/>
              <a:lumOff val="4110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2212" tIns="458216" rIns="662212" bIns="128016" numCol="1" spcCol="1270" anchor="t" anchorCtr="0">
          <a:noAutofit/>
        </a:bodyPr>
        <a:lstStyle/>
        <a:p>
          <a:pPr marL="0" marR="0" lvl="0" indent="0" algn="just" defTabSz="914400" eaLnBrk="1" fontAlgn="auto" latinLnBrk="0" hangingPunct="1">
            <a:lnSpc>
              <a:spcPct val="100000"/>
            </a:lnSpc>
            <a:spcBef>
              <a:spcPct val="0"/>
            </a:spcBef>
            <a:spcAft>
              <a:spcPts val="0"/>
            </a:spcAft>
            <a:buClrTx/>
            <a:buSzTx/>
            <a:buFontTx/>
            <a:buNone/>
          </a:pPr>
          <a:r>
            <a:rPr lang="zh-CN" sz="1800" kern="100" dirty="0"/>
            <a:t>在</a:t>
          </a:r>
          <a:r>
            <a:rPr lang="en-US" sz="1800" kern="100" dirty="0"/>
            <a:t> eBay </a:t>
          </a:r>
          <a:r>
            <a:rPr lang="zh-CN" sz="1800" kern="100" dirty="0"/>
            <a:t>销售物品时需注意的基本规则，如通常根据国家法律及州法制订，但是也有“令人反感的物品政策”；进行跨国交易时，请先查看跨国交易及进口限制规定；隐形眼镜是不可销售的；违反知识产权的相关规定的产品也不能销售等，具体信息详见</a:t>
          </a:r>
          <a:r>
            <a:rPr lang="en-US" sz="1800" kern="100" dirty="0"/>
            <a:t>eBay</a:t>
          </a:r>
          <a:r>
            <a:rPr lang="zh-CN" sz="1800" kern="100" dirty="0"/>
            <a:t>网站基本规则。</a:t>
          </a:r>
          <a:endParaRPr lang="zh-CN" altLang="en-US" dirty="0"/>
        </a:p>
      </dsp:txBody>
      <dsp:txXfrm>
        <a:off x="0" y="3525279"/>
        <a:ext cx="8532440" cy="2182950"/>
      </dsp:txXfrm>
    </dsp:sp>
    <dsp:sp modelId="{2C513EF3-653F-47E3-AEFA-71B09AA913D0}">
      <dsp:nvSpPr>
        <dsp:cNvPr id="0" name=""/>
        <dsp:cNvSpPr/>
      </dsp:nvSpPr>
      <dsp:spPr>
        <a:xfrm>
          <a:off x="426622" y="3200559"/>
          <a:ext cx="5972708" cy="649440"/>
        </a:xfrm>
        <a:prstGeom prst="roundRect">
          <a:avLst/>
        </a:prstGeom>
        <a:solidFill>
          <a:schemeClr val="accent3">
            <a:shade val="50000"/>
            <a:hueOff val="267556"/>
            <a:satOff val="-4269"/>
            <a:lumOff val="4110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5754" tIns="0" rIns="225754" bIns="0" numCol="1" spcCol="1270" anchor="ctr" anchorCtr="0">
          <a:noAutofit/>
        </a:bodyPr>
        <a:lstStyle/>
        <a:p>
          <a:pPr marL="0" marR="0" lvl="0" indent="0" algn="just" defTabSz="914400" eaLnBrk="1" fontAlgn="auto" latinLnBrk="0" hangingPunct="1">
            <a:lnSpc>
              <a:spcPct val="100000"/>
            </a:lnSpc>
            <a:spcBef>
              <a:spcPct val="0"/>
            </a:spcBef>
            <a:spcAft>
              <a:spcPts val="0"/>
            </a:spcAft>
            <a:buClrTx/>
            <a:buSzTx/>
            <a:buFontTx/>
            <a:buNone/>
          </a:pPr>
          <a:r>
            <a:rPr lang="zh-CN" altLang="en-US" sz="2800" kern="1200" dirty="0">
              <a:solidFill>
                <a:schemeClr val="tx1"/>
              </a:solidFill>
            </a:rPr>
            <a:t>禁售产品</a:t>
          </a:r>
        </a:p>
      </dsp:txBody>
      <dsp:txXfrm>
        <a:off x="458325" y="3232262"/>
        <a:ext cx="5909302" cy="5860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952C5A-1872-40CD-8C46-3546761DA839}">
      <dsp:nvSpPr>
        <dsp:cNvPr id="0" name=""/>
        <dsp:cNvSpPr/>
      </dsp:nvSpPr>
      <dsp:spPr>
        <a:xfrm>
          <a:off x="0" y="580041"/>
          <a:ext cx="8532440" cy="2641275"/>
        </a:xfrm>
        <a:prstGeom prst="rect">
          <a:avLst/>
        </a:prstGeom>
        <a:solidFill>
          <a:schemeClr val="lt1">
            <a:alpha val="90000"/>
            <a:hueOff val="0"/>
            <a:satOff val="0"/>
            <a:lumOff val="0"/>
            <a:alphaOff val="0"/>
          </a:schemeClr>
        </a:solidFill>
        <a:ln w="25400" cap="flat" cmpd="sng" algn="ctr">
          <a:solidFill>
            <a:schemeClr val="accent3">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2212" tIns="812292" rIns="662212" bIns="128016" numCol="1" spcCol="1270" anchor="t" anchorCtr="0">
          <a:noAutofit/>
        </a:bodyPr>
        <a:lstStyle/>
        <a:p>
          <a:pPr marL="0" marR="0" lvl="0" indent="0" algn="just" defTabSz="914400" eaLnBrk="1" fontAlgn="auto" latinLnBrk="0" hangingPunct="1">
            <a:lnSpc>
              <a:spcPct val="100000"/>
            </a:lnSpc>
            <a:spcBef>
              <a:spcPct val="0"/>
            </a:spcBef>
            <a:spcAft>
              <a:spcPts val="0"/>
            </a:spcAft>
            <a:buClrTx/>
            <a:buSzTx/>
            <a:buFontTx/>
            <a:buNone/>
          </a:pPr>
          <a:r>
            <a:rPr lang="en-US" altLang="zh-CN" sz="1800" kern="100" dirty="0"/>
            <a:t>Wish</a:t>
          </a:r>
          <a:r>
            <a:rPr lang="zh-CN" altLang="en-US" sz="1800" kern="100" dirty="0"/>
            <a:t>旗下共拥有</a:t>
          </a:r>
          <a:r>
            <a:rPr lang="en-US" altLang="zh-CN" sz="1800" kern="100" dirty="0"/>
            <a:t>5</a:t>
          </a:r>
          <a:r>
            <a:rPr lang="zh-CN" altLang="en-US" sz="1800" kern="100" dirty="0"/>
            <a:t>个垂直的</a:t>
          </a:r>
          <a:r>
            <a:rPr lang="en-US" altLang="zh-CN" sz="1800" kern="100" dirty="0"/>
            <a:t>App</a:t>
          </a:r>
          <a:r>
            <a:rPr lang="zh-CN" altLang="en-US" sz="1800" kern="100" dirty="0"/>
            <a:t>：</a:t>
          </a:r>
          <a:endParaRPr lang="zh-CN" altLang="en-US" dirty="0"/>
        </a:p>
        <a:p>
          <a:pPr marL="0" marR="0" lvl="0" indent="0" algn="just" defTabSz="914400" eaLnBrk="1" fontAlgn="auto" latinLnBrk="0" hangingPunct="1">
            <a:lnSpc>
              <a:spcPct val="100000"/>
            </a:lnSpc>
            <a:spcBef>
              <a:spcPct val="0"/>
            </a:spcBef>
            <a:spcAft>
              <a:spcPts val="0"/>
            </a:spcAft>
            <a:buClrTx/>
            <a:buSzTx/>
            <a:buFontTx/>
            <a:buNone/>
          </a:pPr>
          <a:r>
            <a:rPr lang="en-US" altLang="zh-CN" sz="2000" kern="1200" dirty="0"/>
            <a:t>Wish</a:t>
          </a:r>
          <a:r>
            <a:rPr lang="zh-CN" altLang="en-US" sz="2000" kern="1200" dirty="0"/>
            <a:t>，提供多种产品类别；</a:t>
          </a:r>
          <a:r>
            <a:rPr lang="en-US" altLang="zh-CN" sz="2000" kern="1200" dirty="0"/>
            <a:t>Geek</a:t>
          </a:r>
          <a:r>
            <a:rPr lang="zh-CN" altLang="en-US" sz="2000" kern="1200" dirty="0"/>
            <a:t>，主要提供高科技设备；</a:t>
          </a:r>
          <a:r>
            <a:rPr lang="en-US" altLang="zh-CN" sz="2000" kern="1200" dirty="0"/>
            <a:t>Mama</a:t>
          </a:r>
          <a:r>
            <a:rPr lang="zh-CN" altLang="en-US" sz="2000" kern="1200" dirty="0"/>
            <a:t>，主要提供孕妇和婴幼儿用品；</a:t>
          </a:r>
          <a:r>
            <a:rPr lang="en-US" altLang="zh-CN" sz="2000" kern="1200" dirty="0"/>
            <a:t>Cute</a:t>
          </a:r>
          <a:r>
            <a:rPr lang="zh-CN" altLang="en-US" sz="2000" kern="1200" dirty="0"/>
            <a:t>，专注于美容产品、化妆品、配饰和衣服；</a:t>
          </a:r>
          <a:r>
            <a:rPr lang="en-US" altLang="zh-CN" sz="2000" kern="1200" dirty="0"/>
            <a:t>Home</a:t>
          </a:r>
          <a:r>
            <a:rPr lang="zh-CN" altLang="en-US" sz="2000" kern="1200" dirty="0"/>
            <a:t>，提供各种家居配件。</a:t>
          </a:r>
        </a:p>
      </dsp:txBody>
      <dsp:txXfrm>
        <a:off x="0" y="580041"/>
        <a:ext cx="8532440" cy="2641275"/>
      </dsp:txXfrm>
    </dsp:sp>
    <dsp:sp modelId="{45A59B1F-D646-40CE-927D-8304054F9747}">
      <dsp:nvSpPr>
        <dsp:cNvPr id="0" name=""/>
        <dsp:cNvSpPr/>
      </dsp:nvSpPr>
      <dsp:spPr>
        <a:xfrm>
          <a:off x="426622" y="4401"/>
          <a:ext cx="5972708" cy="1151280"/>
        </a:xfrm>
        <a:prstGeom prst="roundRect">
          <a:avLst/>
        </a:prstGeom>
        <a:solidFill>
          <a:schemeClr val="accent3">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5754" tIns="0" rIns="225754" bIns="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pPr>
          <a:r>
            <a:rPr lang="zh-CN" altLang="en-US" sz="2800" kern="100" dirty="0">
              <a:effectLst/>
              <a:latin typeface="宋体" panose="02010600030101010101" pitchFamily="2" charset="-122"/>
              <a:ea typeface="宋体" panose="02010600030101010101" pitchFamily="2" charset="-122"/>
            </a:rPr>
            <a:t>主要销售产品</a:t>
          </a:r>
        </a:p>
      </dsp:txBody>
      <dsp:txXfrm>
        <a:off x="482823" y="60602"/>
        <a:ext cx="5860306" cy="1038878"/>
      </dsp:txXfrm>
    </dsp:sp>
    <dsp:sp modelId="{9CB6A3F8-21AF-4185-A7F4-B23C0987D6D5}">
      <dsp:nvSpPr>
        <dsp:cNvPr id="0" name=""/>
        <dsp:cNvSpPr/>
      </dsp:nvSpPr>
      <dsp:spPr>
        <a:xfrm>
          <a:off x="0" y="4007556"/>
          <a:ext cx="8532440" cy="1750612"/>
        </a:xfrm>
        <a:prstGeom prst="rect">
          <a:avLst/>
        </a:prstGeom>
        <a:solidFill>
          <a:schemeClr val="lt1">
            <a:alpha val="90000"/>
            <a:hueOff val="0"/>
            <a:satOff val="0"/>
            <a:lumOff val="0"/>
            <a:alphaOff val="0"/>
          </a:schemeClr>
        </a:solidFill>
        <a:ln w="25400" cap="flat" cmpd="sng" algn="ctr">
          <a:solidFill>
            <a:schemeClr val="accent3">
              <a:shade val="50000"/>
              <a:hueOff val="267556"/>
              <a:satOff val="-4269"/>
              <a:lumOff val="4110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2212" tIns="812292" rIns="662212" bIns="128016" numCol="1" spcCol="1270" anchor="t" anchorCtr="0">
          <a:noAutofit/>
        </a:bodyPr>
        <a:lstStyle/>
        <a:p>
          <a:pPr marL="0" marR="0" lvl="0" indent="0" algn="just" defTabSz="914400" eaLnBrk="1" fontAlgn="auto" latinLnBrk="0" hangingPunct="1">
            <a:lnSpc>
              <a:spcPct val="100000"/>
            </a:lnSpc>
            <a:spcBef>
              <a:spcPct val="0"/>
            </a:spcBef>
            <a:spcAft>
              <a:spcPts val="0"/>
            </a:spcAft>
            <a:buClrTx/>
            <a:buSzTx/>
            <a:buFontTx/>
            <a:buNone/>
          </a:pPr>
          <a:r>
            <a:rPr lang="zh-CN" altLang="zh-CN" sz="1800" kern="100" dirty="0"/>
            <a:t>包括</a:t>
          </a:r>
          <a:r>
            <a:rPr lang="zh-CN" altLang="en-US" sz="1800" kern="100" dirty="0"/>
            <a:t>伪造产品，</a:t>
          </a:r>
          <a:r>
            <a:rPr lang="zh-CN" altLang="zh-CN" sz="1800" kern="100" dirty="0"/>
            <a:t>毒品及相关用品，医药相关商品，枪支、军火及爆炸物，管制武器，警察用品，间谍产品，医疗器械</a:t>
          </a:r>
          <a:r>
            <a:rPr lang="zh-CN" altLang="en-US" sz="1800" kern="100" dirty="0"/>
            <a:t>，</a:t>
          </a:r>
          <a:r>
            <a:rPr lang="zh-CN" altLang="zh-CN" sz="1800" kern="100" dirty="0"/>
            <a:t>酒类及烟草产品等等</a:t>
          </a:r>
          <a:r>
            <a:rPr lang="zh-CN" altLang="zh-CN" sz="1800" kern="100" dirty="0">
              <a:effectLst/>
              <a:latin typeface="Times New Roman" panose="02020603050405020304" pitchFamily="18" charset="0"/>
              <a:ea typeface="方正宋一简体"/>
            </a:rPr>
            <a:t>。</a:t>
          </a:r>
          <a:endParaRPr lang="zh-CN" altLang="en-US" dirty="0"/>
        </a:p>
      </dsp:txBody>
      <dsp:txXfrm>
        <a:off x="0" y="4007556"/>
        <a:ext cx="8532440" cy="1750612"/>
      </dsp:txXfrm>
    </dsp:sp>
    <dsp:sp modelId="{2C513EF3-653F-47E3-AEFA-71B09AA913D0}">
      <dsp:nvSpPr>
        <dsp:cNvPr id="0" name=""/>
        <dsp:cNvSpPr/>
      </dsp:nvSpPr>
      <dsp:spPr>
        <a:xfrm>
          <a:off x="426622" y="3431916"/>
          <a:ext cx="5972708" cy="1151280"/>
        </a:xfrm>
        <a:prstGeom prst="roundRect">
          <a:avLst/>
        </a:prstGeom>
        <a:solidFill>
          <a:schemeClr val="accent3">
            <a:shade val="50000"/>
            <a:hueOff val="267556"/>
            <a:satOff val="-4269"/>
            <a:lumOff val="4110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5754" tIns="0" rIns="225754" bIns="0" numCol="1" spcCol="1270" anchor="ctr" anchorCtr="0">
          <a:noAutofit/>
        </a:bodyPr>
        <a:lstStyle/>
        <a:p>
          <a:pPr marL="0" marR="0" lvl="0" indent="0" algn="just" defTabSz="914400" eaLnBrk="1" fontAlgn="auto" latinLnBrk="0" hangingPunct="1">
            <a:lnSpc>
              <a:spcPct val="100000"/>
            </a:lnSpc>
            <a:spcBef>
              <a:spcPct val="0"/>
            </a:spcBef>
            <a:spcAft>
              <a:spcPts val="0"/>
            </a:spcAft>
            <a:buClrTx/>
            <a:buSzTx/>
            <a:buFontTx/>
            <a:buNone/>
          </a:pPr>
          <a:r>
            <a:rPr lang="zh-CN" altLang="en-US" sz="2800" kern="1200" dirty="0">
              <a:solidFill>
                <a:schemeClr val="tx1"/>
              </a:solidFill>
            </a:rPr>
            <a:t>禁售产品</a:t>
          </a:r>
        </a:p>
      </dsp:txBody>
      <dsp:txXfrm>
        <a:off x="482823" y="3488117"/>
        <a:ext cx="5860306" cy="1038878"/>
      </dsp:txXfrm>
    </dsp:sp>
  </dsp:spTree>
</dsp:drawing>
</file>

<file path=ppt/diagrams/layout1.xml><?xml version="1.0" encoding="utf-8"?>
<dgm:layoutDef xmlns:dgm="http://schemas.openxmlformats.org/drawingml/2006/diagram" xmlns:a="http://schemas.openxmlformats.org/drawingml/2006/main" uniqueId="urn:microsoft.com/office/officeart/2005/8/layout/list1#2">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3">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4">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2023/2/17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2023/2/17</a:t>
            </a:fld>
            <a:endParaRPr lang="zh-CN" altLang="en-US"/>
          </a:p>
        </p:txBody>
      </p:sp>
      <p:sp>
        <p:nvSpPr>
          <p:cNvPr id="4" name="幻灯片图像占位符 3"/>
          <p:cNvSpPr>
            <a:spLocks noGrp="1" noRot="1" noChangeAspect="1"/>
          </p:cNvSpPr>
          <p:nvPr>
            <p:ph type="sldImg" idx="2"/>
          </p:nvPr>
        </p:nvSpPr>
        <p:spPr>
          <a:xfrm>
            <a:off x="686736" y="1143000"/>
            <a:ext cx="5484527"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幻灯片图像占位符 1"/>
          <p:cNvSpPr>
            <a:spLocks noGrp="1" noRot="1" noChangeAspect="1"/>
          </p:cNvSpPr>
          <p:nvPr>
            <p:ph type="sldImg"/>
          </p:nvPr>
        </p:nvSpPr>
        <p:spPr>
          <a:xfrm>
            <a:off x="687388" y="1143000"/>
            <a:ext cx="5483225" cy="3086100"/>
          </a:xfrm>
        </p:spPr>
      </p:sp>
      <p:sp>
        <p:nvSpPr>
          <p:cNvPr id="55298" name="备注占位符 2"/>
          <p:cNvSpPr>
            <a:spLocks noGrp="1"/>
          </p:cNvSpPr>
          <p:nvPr>
            <p:ph type="body"/>
          </p:nvPr>
        </p:nvSpPr>
        <p:spPr/>
        <p:txBody>
          <a:bodyPr lIns="91440" tIns="45720" rIns="91440" bIns="45720" anchor="t"/>
          <a:lstStyle/>
          <a:p>
            <a:pPr lvl="0"/>
            <a:endParaRPr lang="zh-CN" altLang="en-US"/>
          </a:p>
        </p:txBody>
      </p:sp>
      <p:sp>
        <p:nvSpPr>
          <p:cNvPr id="55299"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algn="r"/>
            <a:fld id="{9A0DB2DC-4C9A-4742-B13C-FB6460FD3503}" type="slidenum">
              <a:rPr lang="zh-CN" altLang="en-US" sz="1200">
                <a:latin typeface="等线" charset="-122"/>
                <a:ea typeface="等线" charset="-122"/>
              </a:rPr>
              <a:t>57</a:t>
            </a:fld>
            <a:endParaRPr lang="zh-CN" altLang="en-US" sz="1200">
              <a:latin typeface="等线" charset="-122"/>
              <a:ea typeface="等线"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281" y="2130919"/>
            <a:ext cx="10361851" cy="1470366"/>
          </a:xfrm>
        </p:spPr>
        <p:txBody>
          <a:bodyPr/>
          <a:lstStyle/>
          <a:p>
            <a:r>
              <a:rPr kumimoji="1" lang="zh-CN" altLang="en-US"/>
              <a:t>单击此处编辑母版标题样式</a:t>
            </a:r>
          </a:p>
        </p:txBody>
      </p:sp>
      <p:sp>
        <p:nvSpPr>
          <p:cNvPr id="3" name="副标题 2"/>
          <p:cNvSpPr>
            <a:spLocks noGrp="1"/>
          </p:cNvSpPr>
          <p:nvPr>
            <p:ph type="subTitle" idx="1"/>
          </p:nvPr>
        </p:nvSpPr>
        <p:spPr>
          <a:xfrm>
            <a:off x="1828562" y="3887100"/>
            <a:ext cx="8533289" cy="1753006"/>
          </a:xfr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kumimoji="1" lang="zh-CN" altLang="en-US"/>
              <a:t>单击此处编辑母版副标题样式</a:t>
            </a:r>
          </a:p>
        </p:txBody>
      </p:sp>
      <p:sp>
        <p:nvSpPr>
          <p:cNvPr id="4" name="日期占位符 3"/>
          <p:cNvSpPr>
            <a:spLocks noGrp="1"/>
          </p:cNvSpPr>
          <p:nvPr>
            <p:ph type="dt" sz="half" idx="10"/>
          </p:nvPr>
        </p:nvSpPr>
        <p:spPr>
          <a:xfrm>
            <a:off x="609521" y="6357823"/>
            <a:ext cx="2844430" cy="365210"/>
          </a:xfrm>
          <a:prstGeom prst="rect">
            <a:avLst/>
          </a:prstGeom>
        </p:spPr>
        <p:txBody>
          <a:bodyPr/>
          <a:lstStyle/>
          <a:p>
            <a:fld id="{A4478B1A-B55F-B448-8D41-B2C8119CD55F}" type="datetimeFigureOut">
              <a:rPr kumimoji="1" lang="zh-CN" altLang="en-US" smtClean="0"/>
              <a:t>2023/2/17</a:t>
            </a:fld>
            <a:endParaRPr kumimoji="1" lang="zh-CN" altLang="en-US"/>
          </a:p>
        </p:txBody>
      </p:sp>
      <p:sp>
        <p:nvSpPr>
          <p:cNvPr id="5" name="页脚占位符 4"/>
          <p:cNvSpPr>
            <a:spLocks noGrp="1"/>
          </p:cNvSpPr>
          <p:nvPr>
            <p:ph type="ftr" sz="quarter" idx="11"/>
          </p:nvPr>
        </p:nvSpPr>
        <p:spPr>
          <a:xfrm>
            <a:off x="4165058" y="6357823"/>
            <a:ext cx="3860297" cy="365210"/>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a:xfrm>
            <a:off x="8736463" y="6357823"/>
            <a:ext cx="2844430" cy="365210"/>
          </a:xfrm>
          <a:prstGeom prst="rect">
            <a:avLst/>
          </a:prstGeom>
        </p:spPr>
        <p:txBody>
          <a:bodyPr/>
          <a:lstStyle/>
          <a:p>
            <a:fld id="{6FB5632D-8C7B-294A-814F-B6ED889989BD}" type="slidenum">
              <a:rPr kumimoji="1" lang="zh-CN" altLang="en-US" smtClean="0"/>
              <a:t>‹#›</a:t>
            </a:fld>
            <a:endParaRPr kumimoji="1" lang="zh-CN" altLang="en-US"/>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a:xfrm>
            <a:off x="609521" y="6357823"/>
            <a:ext cx="2844430" cy="365210"/>
          </a:xfrm>
          <a:prstGeom prst="rect">
            <a:avLst/>
          </a:prstGeom>
        </p:spPr>
        <p:txBody>
          <a:bodyPr/>
          <a:lstStyle/>
          <a:p>
            <a:fld id="{A4478B1A-B55F-B448-8D41-B2C8119CD55F}" type="datetimeFigureOut">
              <a:rPr kumimoji="1" lang="zh-CN" altLang="en-US" smtClean="0"/>
              <a:t>2023/2/17</a:t>
            </a:fld>
            <a:endParaRPr kumimoji="1" lang="zh-CN" altLang="en-US"/>
          </a:p>
        </p:txBody>
      </p:sp>
      <p:sp>
        <p:nvSpPr>
          <p:cNvPr id="5" name="页脚占位符 4"/>
          <p:cNvSpPr>
            <a:spLocks noGrp="1"/>
          </p:cNvSpPr>
          <p:nvPr>
            <p:ph type="ftr" sz="quarter" idx="11"/>
          </p:nvPr>
        </p:nvSpPr>
        <p:spPr>
          <a:xfrm>
            <a:off x="4165058" y="6357823"/>
            <a:ext cx="3860297" cy="365210"/>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a:xfrm>
            <a:off x="8736463" y="6357823"/>
            <a:ext cx="2844430" cy="365210"/>
          </a:xfrm>
          <a:prstGeom prst="rect">
            <a:avLst/>
          </a:prstGeom>
        </p:spPr>
        <p:txBody>
          <a:bodyPr/>
          <a:lstStyle/>
          <a:p>
            <a:fld id="{6FB5632D-8C7B-294A-814F-B6ED889989BD}" type="slidenum">
              <a:rPr kumimoji="1" lang="zh-CN" altLang="en-US" smtClean="0"/>
              <a:t>‹#›</a:t>
            </a:fld>
            <a:endParaRPr kumimoji="1" lang="zh-CN" altLang="en-US"/>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49" y="206422"/>
            <a:ext cx="2742843" cy="4388867"/>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609521" y="206422"/>
            <a:ext cx="8025355" cy="4388867"/>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a:xfrm>
            <a:off x="609521" y="6357823"/>
            <a:ext cx="2844430" cy="365210"/>
          </a:xfrm>
          <a:prstGeom prst="rect">
            <a:avLst/>
          </a:prstGeom>
        </p:spPr>
        <p:txBody>
          <a:bodyPr/>
          <a:lstStyle/>
          <a:p>
            <a:fld id="{A4478B1A-B55F-B448-8D41-B2C8119CD55F}" type="datetimeFigureOut">
              <a:rPr kumimoji="1" lang="zh-CN" altLang="en-US" smtClean="0"/>
              <a:t>2023/2/17</a:t>
            </a:fld>
            <a:endParaRPr kumimoji="1" lang="zh-CN" altLang="en-US"/>
          </a:p>
        </p:txBody>
      </p:sp>
      <p:sp>
        <p:nvSpPr>
          <p:cNvPr id="5" name="页脚占位符 4"/>
          <p:cNvSpPr>
            <a:spLocks noGrp="1"/>
          </p:cNvSpPr>
          <p:nvPr>
            <p:ph type="ftr" sz="quarter" idx="11"/>
          </p:nvPr>
        </p:nvSpPr>
        <p:spPr>
          <a:xfrm>
            <a:off x="4165058" y="6357823"/>
            <a:ext cx="3860297" cy="365210"/>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a:xfrm>
            <a:off x="8736463" y="6357823"/>
            <a:ext cx="2844430" cy="365210"/>
          </a:xfrm>
          <a:prstGeom prst="rect">
            <a:avLst/>
          </a:prstGeom>
        </p:spPr>
        <p:txBody>
          <a:bodyPr/>
          <a:lstStyle/>
          <a:p>
            <a:fld id="{6FB5632D-8C7B-294A-814F-B6ED889989BD}" type="slidenum">
              <a:rPr kumimoji="1" lang="zh-CN" altLang="en-US" smtClean="0"/>
              <a:t>‹#›</a:t>
            </a:fld>
            <a:endParaRPr kumimoji="1" lang="zh-CN" altLang="en-US"/>
          </a:p>
        </p:txBody>
      </p:sp>
    </p:spTree>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1613" cy="1471613"/>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7788"/>
            <a:ext cx="8532813"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609600" y="6357938"/>
            <a:ext cx="2844800" cy="365125"/>
          </a:xfrm>
          <a:prstGeom prst="rect">
            <a:avLst/>
          </a:prstGeom>
        </p:spPr>
        <p:txBody>
          <a:bodyPr/>
          <a:lstStyle/>
          <a:p>
            <a:fld id="{F2A756B8-9A36-44E2-B25B-DC7A3D2EBA6B}" type="datetimeFigureOut">
              <a:rPr lang="zh-CN" altLang="en-US" smtClean="0"/>
              <a:t>2023/2/17</a:t>
            </a:fld>
            <a:endParaRPr lang="zh-CN" altLang="en-US"/>
          </a:p>
        </p:txBody>
      </p:sp>
      <p:sp>
        <p:nvSpPr>
          <p:cNvPr id="5" name="页脚占位符 4"/>
          <p:cNvSpPr>
            <a:spLocks noGrp="1"/>
          </p:cNvSpPr>
          <p:nvPr>
            <p:ph type="ftr" sz="quarter" idx="11"/>
          </p:nvPr>
        </p:nvSpPr>
        <p:spPr>
          <a:xfrm>
            <a:off x="4165600" y="6357938"/>
            <a:ext cx="3859213"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6013" y="6357938"/>
            <a:ext cx="2844800" cy="365125"/>
          </a:xfrm>
          <a:prstGeom prst="rect">
            <a:avLst/>
          </a:prstGeom>
        </p:spPr>
        <p:txBody>
          <a:bodyPr/>
          <a:lstStyle/>
          <a:p>
            <a:fld id="{3CA739EE-0044-45EF-A5FE-A3024F9AFC80}"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1213" cy="452755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7938"/>
            <a:ext cx="2844800" cy="365125"/>
          </a:xfrm>
          <a:prstGeom prst="rect">
            <a:avLst/>
          </a:prstGeom>
        </p:spPr>
        <p:txBody>
          <a:bodyPr/>
          <a:lstStyle/>
          <a:p>
            <a:fld id="{F2A756B8-9A36-44E2-B25B-DC7A3D2EBA6B}" type="datetimeFigureOut">
              <a:rPr lang="zh-CN" altLang="en-US" smtClean="0"/>
              <a:t>2023/2/17</a:t>
            </a:fld>
            <a:endParaRPr lang="zh-CN" altLang="en-US"/>
          </a:p>
        </p:txBody>
      </p:sp>
      <p:sp>
        <p:nvSpPr>
          <p:cNvPr id="5" name="页脚占位符 4"/>
          <p:cNvSpPr>
            <a:spLocks noGrp="1"/>
          </p:cNvSpPr>
          <p:nvPr>
            <p:ph type="ftr" sz="quarter" idx="11"/>
          </p:nvPr>
        </p:nvSpPr>
        <p:spPr>
          <a:xfrm>
            <a:off x="4165600" y="6357938"/>
            <a:ext cx="3859213"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6013" y="6357938"/>
            <a:ext cx="2844800" cy="365125"/>
          </a:xfrm>
          <a:prstGeom prst="rect">
            <a:avLst/>
          </a:prstGeom>
        </p:spPr>
        <p:txBody>
          <a:bodyPr/>
          <a:lstStyle/>
          <a:p>
            <a:fld id="{3CA739EE-0044-45EF-A5FE-A3024F9AFC80}"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8488"/>
            <a:ext cx="10361612"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1612" cy="1501775"/>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609600" y="6357938"/>
            <a:ext cx="2844800" cy="365125"/>
          </a:xfrm>
          <a:prstGeom prst="rect">
            <a:avLst/>
          </a:prstGeom>
        </p:spPr>
        <p:txBody>
          <a:bodyPr/>
          <a:lstStyle/>
          <a:p>
            <a:fld id="{F2A756B8-9A36-44E2-B25B-DC7A3D2EBA6B}" type="datetimeFigureOut">
              <a:rPr lang="zh-CN" altLang="en-US" smtClean="0"/>
              <a:t>2023/2/17</a:t>
            </a:fld>
            <a:endParaRPr lang="zh-CN" altLang="en-US"/>
          </a:p>
        </p:txBody>
      </p:sp>
      <p:sp>
        <p:nvSpPr>
          <p:cNvPr id="5" name="页脚占位符 4"/>
          <p:cNvSpPr>
            <a:spLocks noGrp="1"/>
          </p:cNvSpPr>
          <p:nvPr>
            <p:ph type="ftr" sz="quarter" idx="11"/>
          </p:nvPr>
        </p:nvSpPr>
        <p:spPr>
          <a:xfrm>
            <a:off x="4165600" y="6357938"/>
            <a:ext cx="3859213"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6013" y="6357938"/>
            <a:ext cx="2844800" cy="365125"/>
          </a:xfrm>
          <a:prstGeom prst="rect">
            <a:avLst/>
          </a:prstGeom>
        </p:spPr>
        <p:txBody>
          <a:bodyPr/>
          <a:lstStyle/>
          <a:p>
            <a:fld id="{3CA739EE-0044-45EF-A5FE-A3024F9AFC80}"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08613" cy="45275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0613" y="1600200"/>
            <a:ext cx="5410200" cy="45275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09600" y="6357938"/>
            <a:ext cx="2844800" cy="365125"/>
          </a:xfrm>
          <a:prstGeom prst="rect">
            <a:avLst/>
          </a:prstGeom>
        </p:spPr>
        <p:txBody>
          <a:bodyPr/>
          <a:lstStyle/>
          <a:p>
            <a:fld id="{F2A756B8-9A36-44E2-B25B-DC7A3D2EBA6B}" type="datetimeFigureOut">
              <a:rPr lang="zh-CN" altLang="en-US" smtClean="0"/>
              <a:t>2023/2/17</a:t>
            </a:fld>
            <a:endParaRPr lang="zh-CN" altLang="en-US"/>
          </a:p>
        </p:txBody>
      </p:sp>
      <p:sp>
        <p:nvSpPr>
          <p:cNvPr id="6" name="页脚占位符 5"/>
          <p:cNvSpPr>
            <a:spLocks noGrp="1"/>
          </p:cNvSpPr>
          <p:nvPr>
            <p:ph type="ftr" sz="quarter" idx="11"/>
          </p:nvPr>
        </p:nvSpPr>
        <p:spPr>
          <a:xfrm>
            <a:off x="4165600" y="6357938"/>
            <a:ext cx="3859213"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6013" y="6357938"/>
            <a:ext cx="2844800" cy="365125"/>
          </a:xfrm>
          <a:prstGeom prst="rect">
            <a:avLst/>
          </a:prstGeom>
        </p:spPr>
        <p:txBody>
          <a:bodyPr/>
          <a:lstStyle/>
          <a:p>
            <a:fld id="{3CA739EE-0044-45EF-A5FE-A3024F9AFC80}"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287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79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7975" cy="395287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7938"/>
            <a:ext cx="2844800" cy="365125"/>
          </a:xfrm>
          <a:prstGeom prst="rect">
            <a:avLst/>
          </a:prstGeom>
        </p:spPr>
        <p:txBody>
          <a:bodyPr/>
          <a:lstStyle/>
          <a:p>
            <a:fld id="{F2A756B8-9A36-44E2-B25B-DC7A3D2EBA6B}" type="datetimeFigureOut">
              <a:rPr lang="zh-CN" altLang="en-US" smtClean="0"/>
              <a:t>2023/2/17</a:t>
            </a:fld>
            <a:endParaRPr lang="zh-CN" altLang="en-US"/>
          </a:p>
        </p:txBody>
      </p:sp>
      <p:sp>
        <p:nvSpPr>
          <p:cNvPr id="8" name="页脚占位符 7"/>
          <p:cNvSpPr>
            <a:spLocks noGrp="1"/>
          </p:cNvSpPr>
          <p:nvPr>
            <p:ph type="ftr" sz="quarter" idx="11"/>
          </p:nvPr>
        </p:nvSpPr>
        <p:spPr>
          <a:xfrm>
            <a:off x="4165600" y="6357938"/>
            <a:ext cx="3859213"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6013" y="6357938"/>
            <a:ext cx="2844800" cy="365125"/>
          </a:xfrm>
          <a:prstGeom prst="rect">
            <a:avLst/>
          </a:prstGeom>
        </p:spPr>
        <p:txBody>
          <a:bodyPr/>
          <a:lstStyle/>
          <a:p>
            <a:fld id="{3CA739EE-0044-45EF-A5FE-A3024F9AFC80}"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609600" y="6357938"/>
            <a:ext cx="2844800" cy="365125"/>
          </a:xfrm>
          <a:prstGeom prst="rect">
            <a:avLst/>
          </a:prstGeom>
        </p:spPr>
        <p:txBody>
          <a:bodyPr/>
          <a:lstStyle/>
          <a:p>
            <a:fld id="{F2A756B8-9A36-44E2-B25B-DC7A3D2EBA6B}" type="datetimeFigureOut">
              <a:rPr lang="zh-CN" altLang="en-US" smtClean="0"/>
              <a:t>2023/2/17</a:t>
            </a:fld>
            <a:endParaRPr lang="zh-CN" altLang="en-US"/>
          </a:p>
        </p:txBody>
      </p:sp>
      <p:sp>
        <p:nvSpPr>
          <p:cNvPr id="4" name="页脚占位符 3"/>
          <p:cNvSpPr>
            <a:spLocks noGrp="1"/>
          </p:cNvSpPr>
          <p:nvPr>
            <p:ph type="ftr" sz="quarter" idx="11"/>
          </p:nvPr>
        </p:nvSpPr>
        <p:spPr>
          <a:xfrm>
            <a:off x="4165600" y="6357938"/>
            <a:ext cx="3859213"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736013" y="6357938"/>
            <a:ext cx="2844800" cy="365125"/>
          </a:xfrm>
          <a:prstGeom prst="rect">
            <a:avLst/>
          </a:prstGeom>
        </p:spPr>
        <p:txBody>
          <a:bodyPr/>
          <a:lstStyle/>
          <a:p>
            <a:fld id="{3CA739EE-0044-45EF-A5FE-A3024F9AFC80}"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600" y="6357938"/>
            <a:ext cx="2844800" cy="365125"/>
          </a:xfrm>
          <a:prstGeom prst="rect">
            <a:avLst/>
          </a:prstGeom>
        </p:spPr>
        <p:txBody>
          <a:bodyPr/>
          <a:lstStyle/>
          <a:p>
            <a:fld id="{F2A756B8-9A36-44E2-B25B-DC7A3D2EBA6B}" type="datetimeFigureOut">
              <a:rPr lang="zh-CN" altLang="en-US" smtClean="0"/>
              <a:t>2023/2/17</a:t>
            </a:fld>
            <a:endParaRPr lang="zh-CN" altLang="en-US"/>
          </a:p>
        </p:txBody>
      </p:sp>
      <p:sp>
        <p:nvSpPr>
          <p:cNvPr id="3" name="页脚占位符 2"/>
          <p:cNvSpPr>
            <a:spLocks noGrp="1"/>
          </p:cNvSpPr>
          <p:nvPr>
            <p:ph type="ftr" sz="quarter" idx="11"/>
          </p:nvPr>
        </p:nvSpPr>
        <p:spPr>
          <a:xfrm>
            <a:off x="4165600" y="6357938"/>
            <a:ext cx="3859213"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736013" y="6357938"/>
            <a:ext cx="2844800" cy="365125"/>
          </a:xfrm>
          <a:prstGeom prst="rect">
            <a:avLst/>
          </a:prstGeom>
        </p:spPr>
        <p:txBody>
          <a:bodyPr/>
          <a:lstStyle/>
          <a:p>
            <a:fld id="{3CA739EE-0044-45EF-A5FE-A3024F9AFC80}"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0025"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5675" y="273050"/>
            <a:ext cx="6815138" cy="585470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0025" cy="469265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609600" y="6357938"/>
            <a:ext cx="2844800" cy="365125"/>
          </a:xfrm>
          <a:prstGeom prst="rect">
            <a:avLst/>
          </a:prstGeom>
        </p:spPr>
        <p:txBody>
          <a:bodyPr/>
          <a:lstStyle/>
          <a:p>
            <a:fld id="{F2A756B8-9A36-44E2-B25B-DC7A3D2EBA6B}" type="datetimeFigureOut">
              <a:rPr lang="zh-CN" altLang="en-US" smtClean="0"/>
              <a:t>2023/2/17</a:t>
            </a:fld>
            <a:endParaRPr lang="zh-CN" altLang="en-US"/>
          </a:p>
        </p:txBody>
      </p:sp>
      <p:sp>
        <p:nvSpPr>
          <p:cNvPr id="6" name="页脚占位符 5"/>
          <p:cNvSpPr>
            <a:spLocks noGrp="1"/>
          </p:cNvSpPr>
          <p:nvPr>
            <p:ph type="ftr" sz="quarter" idx="11"/>
          </p:nvPr>
        </p:nvSpPr>
        <p:spPr>
          <a:xfrm>
            <a:off x="4165600" y="6357938"/>
            <a:ext cx="3859213"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6013" y="6357938"/>
            <a:ext cx="2844800" cy="365125"/>
          </a:xfrm>
          <a:prstGeom prst="rect">
            <a:avLst/>
          </a:prstGeom>
        </p:spPr>
        <p:txBody>
          <a:bodyPr/>
          <a:lstStyle/>
          <a:p>
            <a:fld id="{3CA739EE-0044-45EF-A5FE-A3024F9AFC80}"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Tree>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2188"/>
            <a:ext cx="7315200" cy="566737"/>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6388"/>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188" y="5368925"/>
            <a:ext cx="7315200" cy="8048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609600" y="6357938"/>
            <a:ext cx="2844800" cy="365125"/>
          </a:xfrm>
          <a:prstGeom prst="rect">
            <a:avLst/>
          </a:prstGeom>
        </p:spPr>
        <p:txBody>
          <a:bodyPr/>
          <a:lstStyle/>
          <a:p>
            <a:fld id="{F2A756B8-9A36-44E2-B25B-DC7A3D2EBA6B}" type="datetimeFigureOut">
              <a:rPr lang="zh-CN" altLang="en-US" smtClean="0"/>
              <a:t>2023/2/17</a:t>
            </a:fld>
            <a:endParaRPr lang="zh-CN" altLang="en-US"/>
          </a:p>
        </p:txBody>
      </p:sp>
      <p:sp>
        <p:nvSpPr>
          <p:cNvPr id="6" name="页脚占位符 5"/>
          <p:cNvSpPr>
            <a:spLocks noGrp="1"/>
          </p:cNvSpPr>
          <p:nvPr>
            <p:ph type="ftr" sz="quarter" idx="11"/>
          </p:nvPr>
        </p:nvSpPr>
        <p:spPr>
          <a:xfrm>
            <a:off x="4165600" y="6357938"/>
            <a:ext cx="3859213"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6013" y="6357938"/>
            <a:ext cx="2844800" cy="365125"/>
          </a:xfrm>
          <a:prstGeom prst="rect">
            <a:avLst/>
          </a:prstGeom>
        </p:spPr>
        <p:txBody>
          <a:bodyPr/>
          <a:lstStyle/>
          <a:p>
            <a:fld id="{3CA739EE-0044-45EF-A5FE-A3024F9AFC80}"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1213" cy="4527550"/>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7938"/>
            <a:ext cx="2844800" cy="365125"/>
          </a:xfrm>
          <a:prstGeom prst="rect">
            <a:avLst/>
          </a:prstGeom>
        </p:spPr>
        <p:txBody>
          <a:bodyPr/>
          <a:lstStyle/>
          <a:p>
            <a:fld id="{F2A756B8-9A36-44E2-B25B-DC7A3D2EBA6B}" type="datetimeFigureOut">
              <a:rPr lang="zh-CN" altLang="en-US" smtClean="0"/>
              <a:t>2023/2/17</a:t>
            </a:fld>
            <a:endParaRPr lang="zh-CN" altLang="en-US"/>
          </a:p>
        </p:txBody>
      </p:sp>
      <p:sp>
        <p:nvSpPr>
          <p:cNvPr id="5" name="页脚占位符 4"/>
          <p:cNvSpPr>
            <a:spLocks noGrp="1"/>
          </p:cNvSpPr>
          <p:nvPr>
            <p:ph type="ftr" sz="quarter" idx="11"/>
          </p:nvPr>
        </p:nvSpPr>
        <p:spPr>
          <a:xfrm>
            <a:off x="4165600" y="6357938"/>
            <a:ext cx="3859213"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6013" y="6357938"/>
            <a:ext cx="2844800" cy="365125"/>
          </a:xfrm>
          <a:prstGeom prst="rect">
            <a:avLst/>
          </a:prstGeom>
        </p:spPr>
        <p:txBody>
          <a:bodyPr/>
          <a:lstStyle/>
          <a:p>
            <a:fld id="{3CA739EE-0044-45EF-A5FE-A3024F9AFC80}"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1613" cy="5853112"/>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3112"/>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7938"/>
            <a:ext cx="2844800" cy="365125"/>
          </a:xfrm>
          <a:prstGeom prst="rect">
            <a:avLst/>
          </a:prstGeom>
        </p:spPr>
        <p:txBody>
          <a:bodyPr/>
          <a:lstStyle/>
          <a:p>
            <a:fld id="{F2A756B8-9A36-44E2-B25B-DC7A3D2EBA6B}" type="datetimeFigureOut">
              <a:rPr lang="zh-CN" altLang="en-US" smtClean="0"/>
              <a:t>2023/2/17</a:t>
            </a:fld>
            <a:endParaRPr lang="zh-CN" altLang="en-US"/>
          </a:p>
        </p:txBody>
      </p:sp>
      <p:sp>
        <p:nvSpPr>
          <p:cNvPr id="5" name="页脚占位符 4"/>
          <p:cNvSpPr>
            <a:spLocks noGrp="1"/>
          </p:cNvSpPr>
          <p:nvPr>
            <p:ph type="ftr" sz="quarter" idx="11"/>
          </p:nvPr>
        </p:nvSpPr>
        <p:spPr>
          <a:xfrm>
            <a:off x="4165600" y="6357938"/>
            <a:ext cx="3859213"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6013" y="6357938"/>
            <a:ext cx="2844800" cy="365125"/>
          </a:xfrm>
          <a:prstGeom prst="rect">
            <a:avLst/>
          </a:prstGeom>
        </p:spPr>
        <p:txBody>
          <a:bodyPr/>
          <a:lstStyle/>
          <a:p>
            <a:fld id="{3CA739EE-0044-45EF-A5FE-A3024F9AFC80}"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959" y="4407922"/>
            <a:ext cx="10361851" cy="1362390"/>
          </a:xfrm>
        </p:spPr>
        <p:txBody>
          <a:bodyPr anchor="t"/>
          <a:lstStyle>
            <a:lvl1pPr algn="l">
              <a:defRPr sz="5300" b="1" cap="all"/>
            </a:lvl1pPr>
          </a:lstStyle>
          <a:p>
            <a:r>
              <a:rPr kumimoji="1" lang="zh-CN" altLang="en-US"/>
              <a:t>单击此处编辑母版标题样式</a:t>
            </a:r>
          </a:p>
        </p:txBody>
      </p:sp>
      <p:sp>
        <p:nvSpPr>
          <p:cNvPr id="3" name="文本占位符 2"/>
          <p:cNvSpPr>
            <a:spLocks noGrp="1"/>
          </p:cNvSpPr>
          <p:nvPr>
            <p:ph type="body" idx="1"/>
          </p:nvPr>
        </p:nvSpPr>
        <p:spPr>
          <a:xfrm>
            <a:off x="962959" y="2907386"/>
            <a:ext cx="10361851" cy="1500534"/>
          </a:xfrm>
        </p:spPr>
        <p:txBody>
          <a:bodyPr anchor="b"/>
          <a:lstStyle>
            <a:lvl1pPr marL="0" indent="0">
              <a:buNone/>
              <a:defRPr sz="2700">
                <a:solidFill>
                  <a:schemeClr val="tx1">
                    <a:tint val="75000"/>
                  </a:schemeClr>
                </a:solidFill>
              </a:defRPr>
            </a:lvl1pPr>
            <a:lvl2pPr marL="609600" indent="0">
              <a:buNone/>
              <a:defRPr sz="2400">
                <a:solidFill>
                  <a:schemeClr val="tx1">
                    <a:tint val="75000"/>
                  </a:schemeClr>
                </a:solidFill>
              </a:defRPr>
            </a:lvl2pPr>
            <a:lvl3pPr marL="1219200" indent="0">
              <a:buNone/>
              <a:defRPr sz="2100">
                <a:solidFill>
                  <a:schemeClr val="tx1">
                    <a:tint val="75000"/>
                  </a:schemeClr>
                </a:solidFill>
              </a:defRPr>
            </a:lvl3pPr>
            <a:lvl4pPr marL="1828800" indent="0">
              <a:buNone/>
              <a:defRPr sz="1900">
                <a:solidFill>
                  <a:schemeClr val="tx1">
                    <a:tint val="75000"/>
                  </a:schemeClr>
                </a:solidFill>
              </a:defRPr>
            </a:lvl4pPr>
            <a:lvl5pPr marL="2438400" indent="0">
              <a:buNone/>
              <a:defRPr sz="1900">
                <a:solidFill>
                  <a:schemeClr val="tx1">
                    <a:tint val="75000"/>
                  </a:schemeClr>
                </a:solidFill>
              </a:defRPr>
            </a:lvl5pPr>
            <a:lvl6pPr marL="3048000" indent="0">
              <a:buNone/>
              <a:defRPr sz="1900">
                <a:solidFill>
                  <a:schemeClr val="tx1">
                    <a:tint val="75000"/>
                  </a:schemeClr>
                </a:solidFill>
              </a:defRPr>
            </a:lvl6pPr>
            <a:lvl7pPr marL="3656965" indent="0">
              <a:buNone/>
              <a:defRPr sz="1900">
                <a:solidFill>
                  <a:schemeClr val="tx1">
                    <a:tint val="75000"/>
                  </a:schemeClr>
                </a:solidFill>
              </a:defRPr>
            </a:lvl7pPr>
            <a:lvl8pPr marL="4266565" indent="0">
              <a:buNone/>
              <a:defRPr sz="1900">
                <a:solidFill>
                  <a:schemeClr val="tx1">
                    <a:tint val="75000"/>
                  </a:schemeClr>
                </a:solidFill>
              </a:defRPr>
            </a:lvl8pPr>
            <a:lvl9pPr marL="4876165" indent="0">
              <a:buNone/>
              <a:defRPr sz="19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a:xfrm>
            <a:off x="609521" y="6357823"/>
            <a:ext cx="2844430" cy="365210"/>
          </a:xfrm>
          <a:prstGeom prst="rect">
            <a:avLst/>
          </a:prstGeom>
        </p:spPr>
        <p:txBody>
          <a:bodyPr/>
          <a:lstStyle/>
          <a:p>
            <a:fld id="{A4478B1A-B55F-B448-8D41-B2C8119CD55F}" type="datetimeFigureOut">
              <a:rPr kumimoji="1" lang="zh-CN" altLang="en-US" smtClean="0"/>
              <a:t>2023/2/17</a:t>
            </a:fld>
            <a:endParaRPr kumimoji="1" lang="zh-CN" altLang="en-US"/>
          </a:p>
        </p:txBody>
      </p:sp>
      <p:sp>
        <p:nvSpPr>
          <p:cNvPr id="5" name="页脚占位符 4"/>
          <p:cNvSpPr>
            <a:spLocks noGrp="1"/>
          </p:cNvSpPr>
          <p:nvPr>
            <p:ph type="ftr" sz="quarter" idx="11"/>
          </p:nvPr>
        </p:nvSpPr>
        <p:spPr>
          <a:xfrm>
            <a:off x="4165058" y="6357823"/>
            <a:ext cx="3860297" cy="365210"/>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a:xfrm>
            <a:off x="8736463" y="6357823"/>
            <a:ext cx="2844430" cy="365210"/>
          </a:xfrm>
          <a:prstGeom prst="rect">
            <a:avLst/>
          </a:prstGeom>
        </p:spPr>
        <p:txBody>
          <a:bodyPr/>
          <a:lstStyle/>
          <a:p>
            <a:fld id="{6FB5632D-8C7B-294A-814F-B6ED889989BD}" type="slidenum">
              <a:rPr kumimoji="1" lang="zh-CN" altLang="en-US" smtClean="0"/>
              <a:t>‹#›</a:t>
            </a:fld>
            <a:endParaRPr kumimoji="1" lang="zh-CN" altLang="en-US"/>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609521" y="1200428"/>
            <a:ext cx="5384099" cy="3394861"/>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96793" y="1200428"/>
            <a:ext cx="5384099" cy="3394861"/>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a:xfrm>
            <a:off x="609521" y="6357823"/>
            <a:ext cx="2844430" cy="365210"/>
          </a:xfrm>
          <a:prstGeom prst="rect">
            <a:avLst/>
          </a:prstGeom>
        </p:spPr>
        <p:txBody>
          <a:bodyPr/>
          <a:lstStyle/>
          <a:p>
            <a:fld id="{A4478B1A-B55F-B448-8D41-B2C8119CD55F}" type="datetimeFigureOut">
              <a:rPr kumimoji="1" lang="zh-CN" altLang="en-US" smtClean="0"/>
              <a:t>2023/2/17</a:t>
            </a:fld>
            <a:endParaRPr kumimoji="1" lang="zh-CN" altLang="en-US"/>
          </a:p>
        </p:txBody>
      </p:sp>
      <p:sp>
        <p:nvSpPr>
          <p:cNvPr id="6" name="页脚占位符 5"/>
          <p:cNvSpPr>
            <a:spLocks noGrp="1"/>
          </p:cNvSpPr>
          <p:nvPr>
            <p:ph type="ftr" sz="quarter" idx="11"/>
          </p:nvPr>
        </p:nvSpPr>
        <p:spPr>
          <a:xfrm>
            <a:off x="4165058" y="6357823"/>
            <a:ext cx="3860297" cy="365210"/>
          </a:xfrm>
          <a:prstGeom prst="rect">
            <a:avLst/>
          </a:prstGeom>
        </p:spPr>
        <p:txBody>
          <a:bodyPr/>
          <a:lstStyle/>
          <a:p>
            <a:endParaRPr kumimoji="1" lang="zh-CN" altLang="en-US"/>
          </a:p>
        </p:txBody>
      </p:sp>
      <p:sp>
        <p:nvSpPr>
          <p:cNvPr id="7" name="幻灯片编号占位符 6"/>
          <p:cNvSpPr>
            <a:spLocks noGrp="1"/>
          </p:cNvSpPr>
          <p:nvPr>
            <p:ph type="sldNum" sz="quarter" idx="12"/>
          </p:nvPr>
        </p:nvSpPr>
        <p:spPr>
          <a:xfrm>
            <a:off x="8736463" y="6357823"/>
            <a:ext cx="2844430" cy="365210"/>
          </a:xfrm>
          <a:prstGeom prst="rect">
            <a:avLst/>
          </a:prstGeom>
        </p:spPr>
        <p:txBody>
          <a:bodyPr/>
          <a:lstStyle/>
          <a:p>
            <a:fld id="{6FB5632D-8C7B-294A-814F-B6ED889989BD}" type="slidenum">
              <a:rPr kumimoji="1" lang="zh-CN" altLang="en-US" smtClean="0"/>
              <a:t>‹#›</a:t>
            </a:fld>
            <a:endParaRPr kumimoji="1" lang="zh-CN" altLang="en-US"/>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521" y="274702"/>
            <a:ext cx="10971372" cy="1143265"/>
          </a:xfrm>
        </p:spPr>
        <p:txBody>
          <a:bodyPr/>
          <a:lstStyle>
            <a:lvl1pPr>
              <a:defRPr/>
            </a:lvl1pPr>
          </a:lstStyle>
          <a:p>
            <a:r>
              <a:rPr kumimoji="1" lang="zh-CN" altLang="en-US"/>
              <a:t>单击此处编辑母版标题样式</a:t>
            </a:r>
          </a:p>
        </p:txBody>
      </p:sp>
      <p:sp>
        <p:nvSpPr>
          <p:cNvPr id="3" name="文本占位符 2"/>
          <p:cNvSpPr>
            <a:spLocks noGrp="1"/>
          </p:cNvSpPr>
          <p:nvPr>
            <p:ph type="body" idx="1"/>
          </p:nvPr>
        </p:nvSpPr>
        <p:spPr>
          <a:xfrm>
            <a:off x="609521" y="1535469"/>
            <a:ext cx="5386216" cy="639911"/>
          </a:xfrm>
        </p:spPr>
        <p:txBody>
          <a:bodyPr anchor="b"/>
          <a:lstStyle>
            <a:lvl1pPr marL="0" indent="0">
              <a:buNone/>
              <a:defRPr sz="3200" b="1"/>
            </a:lvl1pPr>
            <a:lvl2pPr marL="609600" indent="0">
              <a:buNone/>
              <a:defRPr sz="2700" b="1"/>
            </a:lvl2pPr>
            <a:lvl3pPr marL="1219200" indent="0">
              <a:buNone/>
              <a:defRPr sz="2400" b="1"/>
            </a:lvl3pPr>
            <a:lvl4pPr marL="1828800" indent="0">
              <a:buNone/>
              <a:defRPr sz="2100" b="1"/>
            </a:lvl4pPr>
            <a:lvl5pPr marL="2438400" indent="0">
              <a:buNone/>
              <a:defRPr sz="2100" b="1"/>
            </a:lvl5pPr>
            <a:lvl6pPr marL="3048000" indent="0">
              <a:buNone/>
              <a:defRPr sz="2100" b="1"/>
            </a:lvl6pPr>
            <a:lvl7pPr marL="3656965" indent="0">
              <a:buNone/>
              <a:defRPr sz="2100" b="1"/>
            </a:lvl7pPr>
            <a:lvl8pPr marL="4266565" indent="0">
              <a:buNone/>
              <a:defRPr sz="2100" b="1"/>
            </a:lvl8pPr>
            <a:lvl9pPr marL="4876165" indent="0">
              <a:buNone/>
              <a:defRPr sz="2100" b="1"/>
            </a:lvl9pPr>
          </a:lstStyle>
          <a:p>
            <a:pPr lvl="0"/>
            <a:r>
              <a:rPr kumimoji="1" lang="zh-CN" altLang="en-US"/>
              <a:t>单击此处编辑母版文本样式</a:t>
            </a:r>
          </a:p>
        </p:txBody>
      </p:sp>
      <p:sp>
        <p:nvSpPr>
          <p:cNvPr id="4" name="内容占位符 3"/>
          <p:cNvSpPr>
            <a:spLocks noGrp="1"/>
          </p:cNvSpPr>
          <p:nvPr>
            <p:ph sz="half" idx="2"/>
          </p:nvPr>
        </p:nvSpPr>
        <p:spPr>
          <a:xfrm>
            <a:off x="609521" y="2175378"/>
            <a:ext cx="5386216" cy="3952203"/>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92562" y="1535469"/>
            <a:ext cx="5388332" cy="639911"/>
          </a:xfrm>
        </p:spPr>
        <p:txBody>
          <a:bodyPr anchor="b"/>
          <a:lstStyle>
            <a:lvl1pPr marL="0" indent="0">
              <a:buNone/>
              <a:defRPr sz="3200" b="1"/>
            </a:lvl1pPr>
            <a:lvl2pPr marL="609600" indent="0">
              <a:buNone/>
              <a:defRPr sz="2700" b="1"/>
            </a:lvl2pPr>
            <a:lvl3pPr marL="1219200" indent="0">
              <a:buNone/>
              <a:defRPr sz="2400" b="1"/>
            </a:lvl3pPr>
            <a:lvl4pPr marL="1828800" indent="0">
              <a:buNone/>
              <a:defRPr sz="2100" b="1"/>
            </a:lvl4pPr>
            <a:lvl5pPr marL="2438400" indent="0">
              <a:buNone/>
              <a:defRPr sz="2100" b="1"/>
            </a:lvl5pPr>
            <a:lvl6pPr marL="3048000" indent="0">
              <a:buNone/>
              <a:defRPr sz="2100" b="1"/>
            </a:lvl6pPr>
            <a:lvl7pPr marL="3656965" indent="0">
              <a:buNone/>
              <a:defRPr sz="2100" b="1"/>
            </a:lvl7pPr>
            <a:lvl8pPr marL="4266565" indent="0">
              <a:buNone/>
              <a:defRPr sz="2100" b="1"/>
            </a:lvl8pPr>
            <a:lvl9pPr marL="4876165" indent="0">
              <a:buNone/>
              <a:defRPr sz="2100" b="1"/>
            </a:lvl9pPr>
          </a:lstStyle>
          <a:p>
            <a:pPr lvl="0"/>
            <a:r>
              <a:rPr kumimoji="1" lang="zh-CN" altLang="en-US"/>
              <a:t>单击此处编辑母版文本样式</a:t>
            </a:r>
          </a:p>
        </p:txBody>
      </p:sp>
      <p:sp>
        <p:nvSpPr>
          <p:cNvPr id="6" name="内容占位符 5"/>
          <p:cNvSpPr>
            <a:spLocks noGrp="1"/>
          </p:cNvSpPr>
          <p:nvPr>
            <p:ph sz="quarter" idx="4"/>
          </p:nvPr>
        </p:nvSpPr>
        <p:spPr>
          <a:xfrm>
            <a:off x="6192562" y="2175378"/>
            <a:ext cx="5388332" cy="3952203"/>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a:xfrm>
            <a:off x="609521" y="6357823"/>
            <a:ext cx="2844430" cy="365210"/>
          </a:xfrm>
          <a:prstGeom prst="rect">
            <a:avLst/>
          </a:prstGeom>
        </p:spPr>
        <p:txBody>
          <a:bodyPr/>
          <a:lstStyle/>
          <a:p>
            <a:fld id="{A4478B1A-B55F-B448-8D41-B2C8119CD55F}" type="datetimeFigureOut">
              <a:rPr kumimoji="1" lang="zh-CN" altLang="en-US" smtClean="0"/>
              <a:t>2023/2/17</a:t>
            </a:fld>
            <a:endParaRPr kumimoji="1" lang="zh-CN" altLang="en-US"/>
          </a:p>
        </p:txBody>
      </p:sp>
      <p:sp>
        <p:nvSpPr>
          <p:cNvPr id="8" name="页脚占位符 7"/>
          <p:cNvSpPr>
            <a:spLocks noGrp="1"/>
          </p:cNvSpPr>
          <p:nvPr>
            <p:ph type="ftr" sz="quarter" idx="11"/>
          </p:nvPr>
        </p:nvSpPr>
        <p:spPr>
          <a:xfrm>
            <a:off x="4165058" y="6357823"/>
            <a:ext cx="3860297" cy="365210"/>
          </a:xfrm>
          <a:prstGeom prst="rect">
            <a:avLst/>
          </a:prstGeom>
        </p:spPr>
        <p:txBody>
          <a:bodyPr/>
          <a:lstStyle/>
          <a:p>
            <a:endParaRPr kumimoji="1" lang="zh-CN" altLang="en-US"/>
          </a:p>
        </p:txBody>
      </p:sp>
      <p:sp>
        <p:nvSpPr>
          <p:cNvPr id="9" name="幻灯片编号占位符 8"/>
          <p:cNvSpPr>
            <a:spLocks noGrp="1"/>
          </p:cNvSpPr>
          <p:nvPr>
            <p:ph type="sldNum" sz="quarter" idx="12"/>
          </p:nvPr>
        </p:nvSpPr>
        <p:spPr>
          <a:xfrm>
            <a:off x="8736463" y="6357823"/>
            <a:ext cx="2844430" cy="365210"/>
          </a:xfrm>
          <a:prstGeom prst="rect">
            <a:avLst/>
          </a:prstGeom>
        </p:spPr>
        <p:txBody>
          <a:bodyPr/>
          <a:lstStyle/>
          <a:p>
            <a:fld id="{6FB5632D-8C7B-294A-814F-B6ED889989BD}" type="slidenum">
              <a:rPr kumimoji="1" lang="zh-CN" altLang="en-US" smtClean="0"/>
              <a:t>‹#›</a:t>
            </a:fld>
            <a:endParaRPr kumimoji="1" lang="zh-CN" altLang="en-US"/>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a:xfrm>
            <a:off x="609521" y="6357823"/>
            <a:ext cx="2844430" cy="365210"/>
          </a:xfrm>
          <a:prstGeom prst="rect">
            <a:avLst/>
          </a:prstGeom>
        </p:spPr>
        <p:txBody>
          <a:bodyPr/>
          <a:lstStyle/>
          <a:p>
            <a:fld id="{A4478B1A-B55F-B448-8D41-B2C8119CD55F}" type="datetimeFigureOut">
              <a:rPr kumimoji="1" lang="zh-CN" altLang="en-US" smtClean="0"/>
              <a:t>2023/2/17</a:t>
            </a:fld>
            <a:endParaRPr kumimoji="1" lang="zh-CN" altLang="en-US"/>
          </a:p>
        </p:txBody>
      </p:sp>
      <p:sp>
        <p:nvSpPr>
          <p:cNvPr id="4" name="页脚占位符 3"/>
          <p:cNvSpPr>
            <a:spLocks noGrp="1"/>
          </p:cNvSpPr>
          <p:nvPr>
            <p:ph type="ftr" sz="quarter" idx="11"/>
          </p:nvPr>
        </p:nvSpPr>
        <p:spPr>
          <a:xfrm>
            <a:off x="4165058" y="6357823"/>
            <a:ext cx="3860297" cy="365210"/>
          </a:xfrm>
          <a:prstGeom prst="rect">
            <a:avLst/>
          </a:prstGeom>
        </p:spPr>
        <p:txBody>
          <a:bodyPr/>
          <a:lstStyle/>
          <a:p>
            <a:endParaRPr kumimoji="1" lang="zh-CN" altLang="en-US"/>
          </a:p>
        </p:txBody>
      </p:sp>
      <p:sp>
        <p:nvSpPr>
          <p:cNvPr id="5" name="幻灯片编号占位符 4"/>
          <p:cNvSpPr>
            <a:spLocks noGrp="1"/>
          </p:cNvSpPr>
          <p:nvPr>
            <p:ph type="sldNum" sz="quarter" idx="12"/>
          </p:nvPr>
        </p:nvSpPr>
        <p:spPr>
          <a:xfrm>
            <a:off x="8736463" y="6357823"/>
            <a:ext cx="2844430" cy="365210"/>
          </a:xfrm>
          <a:prstGeom prst="rect">
            <a:avLst/>
          </a:prstGeom>
        </p:spPr>
        <p:txBody>
          <a:bodyPr/>
          <a:lstStyle/>
          <a:p>
            <a:fld id="{6FB5632D-8C7B-294A-814F-B6ED889989BD}" type="slidenum">
              <a:rPr kumimoji="1" lang="zh-CN" altLang="en-US" smtClean="0"/>
              <a:t>‹#›</a:t>
            </a:fld>
            <a:endParaRPr kumimoji="1" lang="zh-CN" altLang="en-US"/>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521" y="6357823"/>
            <a:ext cx="2844430" cy="365210"/>
          </a:xfrm>
          <a:prstGeom prst="rect">
            <a:avLst/>
          </a:prstGeom>
        </p:spPr>
        <p:txBody>
          <a:bodyPr/>
          <a:lstStyle/>
          <a:p>
            <a:fld id="{A4478B1A-B55F-B448-8D41-B2C8119CD55F}" type="datetimeFigureOut">
              <a:rPr kumimoji="1" lang="zh-CN" altLang="en-US" smtClean="0"/>
              <a:t>2023/2/17</a:t>
            </a:fld>
            <a:endParaRPr kumimoji="1" lang="zh-CN" altLang="en-US"/>
          </a:p>
        </p:txBody>
      </p:sp>
      <p:sp>
        <p:nvSpPr>
          <p:cNvPr id="3" name="页脚占位符 2"/>
          <p:cNvSpPr>
            <a:spLocks noGrp="1"/>
          </p:cNvSpPr>
          <p:nvPr>
            <p:ph type="ftr" sz="quarter" idx="11"/>
          </p:nvPr>
        </p:nvSpPr>
        <p:spPr>
          <a:xfrm>
            <a:off x="4165058" y="6357823"/>
            <a:ext cx="3860297" cy="365210"/>
          </a:xfrm>
          <a:prstGeom prst="rect">
            <a:avLst/>
          </a:prstGeom>
        </p:spPr>
        <p:txBody>
          <a:bodyPr/>
          <a:lstStyle/>
          <a:p>
            <a:endParaRPr kumimoji="1" lang="zh-CN" altLang="en-US"/>
          </a:p>
        </p:txBody>
      </p:sp>
      <p:sp>
        <p:nvSpPr>
          <p:cNvPr id="4" name="幻灯片编号占位符 3"/>
          <p:cNvSpPr>
            <a:spLocks noGrp="1"/>
          </p:cNvSpPr>
          <p:nvPr>
            <p:ph type="sldNum" sz="quarter" idx="12"/>
          </p:nvPr>
        </p:nvSpPr>
        <p:spPr>
          <a:xfrm>
            <a:off x="8736463" y="6357823"/>
            <a:ext cx="2844430" cy="365210"/>
          </a:xfrm>
          <a:prstGeom prst="rect">
            <a:avLst/>
          </a:prstGeom>
        </p:spPr>
        <p:txBody>
          <a:bodyPr/>
          <a:lstStyle/>
          <a:p>
            <a:fld id="{6FB5632D-8C7B-294A-814F-B6ED889989BD}" type="slidenum">
              <a:rPr kumimoji="1" lang="zh-CN" altLang="en-US" smtClean="0"/>
              <a:t>‹#›</a:t>
            </a:fld>
            <a:endParaRPr kumimoji="1" lang="zh-CN" altLang="en-US"/>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523" y="273112"/>
            <a:ext cx="4010562" cy="1162320"/>
          </a:xfrm>
        </p:spPr>
        <p:txBody>
          <a:bodyPr anchor="b"/>
          <a:lstStyle>
            <a:lvl1pPr algn="l">
              <a:defRPr sz="2700" b="1"/>
            </a:lvl1pPr>
          </a:lstStyle>
          <a:p>
            <a:r>
              <a:rPr kumimoji="1" lang="zh-CN" altLang="en-US"/>
              <a:t>单击此处编辑母版标题样式</a:t>
            </a:r>
          </a:p>
        </p:txBody>
      </p:sp>
      <p:sp>
        <p:nvSpPr>
          <p:cNvPr id="3" name="内容占位符 2"/>
          <p:cNvSpPr>
            <a:spLocks noGrp="1"/>
          </p:cNvSpPr>
          <p:nvPr>
            <p:ph idx="1"/>
          </p:nvPr>
        </p:nvSpPr>
        <p:spPr>
          <a:xfrm>
            <a:off x="4766113" y="273115"/>
            <a:ext cx="6814779" cy="5854468"/>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609523" y="1435434"/>
            <a:ext cx="4010562" cy="4692149"/>
          </a:xfrm>
        </p:spPr>
        <p:txBody>
          <a:bodyPr/>
          <a:lstStyle>
            <a:lvl1pPr marL="0" indent="0">
              <a:buNone/>
              <a:defRPr sz="1900"/>
            </a:lvl1pPr>
            <a:lvl2pPr marL="609600" indent="0">
              <a:buNone/>
              <a:defRPr sz="1600"/>
            </a:lvl2pPr>
            <a:lvl3pPr marL="1219200" indent="0">
              <a:buNone/>
              <a:defRPr sz="1300"/>
            </a:lvl3pPr>
            <a:lvl4pPr marL="1828800" indent="0">
              <a:buNone/>
              <a:defRPr sz="1200"/>
            </a:lvl4pPr>
            <a:lvl5pPr marL="2438400" indent="0">
              <a:buNone/>
              <a:defRPr sz="1200"/>
            </a:lvl5pPr>
            <a:lvl6pPr marL="3048000" indent="0">
              <a:buNone/>
              <a:defRPr sz="1200"/>
            </a:lvl6pPr>
            <a:lvl7pPr marL="3656965" indent="0">
              <a:buNone/>
              <a:defRPr sz="1200"/>
            </a:lvl7pPr>
            <a:lvl8pPr marL="4266565" indent="0">
              <a:buNone/>
              <a:defRPr sz="1200"/>
            </a:lvl8pPr>
            <a:lvl9pPr marL="4876165" indent="0">
              <a:buNone/>
              <a:defRPr sz="1200"/>
            </a:lvl9pPr>
          </a:lstStyle>
          <a:p>
            <a:pPr lvl="0"/>
            <a:r>
              <a:rPr kumimoji="1" lang="zh-CN" altLang="en-US"/>
              <a:t>单击此处编辑母版文本样式</a:t>
            </a:r>
          </a:p>
        </p:txBody>
      </p:sp>
      <p:sp>
        <p:nvSpPr>
          <p:cNvPr id="5" name="日期占位符 4"/>
          <p:cNvSpPr>
            <a:spLocks noGrp="1"/>
          </p:cNvSpPr>
          <p:nvPr>
            <p:ph type="dt" sz="half" idx="10"/>
          </p:nvPr>
        </p:nvSpPr>
        <p:spPr>
          <a:xfrm>
            <a:off x="609521" y="6357823"/>
            <a:ext cx="2844430" cy="365210"/>
          </a:xfrm>
          <a:prstGeom prst="rect">
            <a:avLst/>
          </a:prstGeom>
        </p:spPr>
        <p:txBody>
          <a:bodyPr/>
          <a:lstStyle/>
          <a:p>
            <a:fld id="{A4478B1A-B55F-B448-8D41-B2C8119CD55F}" type="datetimeFigureOut">
              <a:rPr kumimoji="1" lang="zh-CN" altLang="en-US" smtClean="0"/>
              <a:t>2023/2/17</a:t>
            </a:fld>
            <a:endParaRPr kumimoji="1" lang="zh-CN" altLang="en-US"/>
          </a:p>
        </p:txBody>
      </p:sp>
      <p:sp>
        <p:nvSpPr>
          <p:cNvPr id="6" name="页脚占位符 5"/>
          <p:cNvSpPr>
            <a:spLocks noGrp="1"/>
          </p:cNvSpPr>
          <p:nvPr>
            <p:ph type="ftr" sz="quarter" idx="11"/>
          </p:nvPr>
        </p:nvSpPr>
        <p:spPr>
          <a:xfrm>
            <a:off x="4165058" y="6357823"/>
            <a:ext cx="3860297" cy="365210"/>
          </a:xfrm>
          <a:prstGeom prst="rect">
            <a:avLst/>
          </a:prstGeom>
        </p:spPr>
        <p:txBody>
          <a:bodyPr/>
          <a:lstStyle/>
          <a:p>
            <a:endParaRPr kumimoji="1" lang="zh-CN" altLang="en-US"/>
          </a:p>
        </p:txBody>
      </p:sp>
      <p:sp>
        <p:nvSpPr>
          <p:cNvPr id="7" name="幻灯片编号占位符 6"/>
          <p:cNvSpPr>
            <a:spLocks noGrp="1"/>
          </p:cNvSpPr>
          <p:nvPr>
            <p:ph type="sldNum" sz="quarter" idx="12"/>
          </p:nvPr>
        </p:nvSpPr>
        <p:spPr>
          <a:xfrm>
            <a:off x="8736463" y="6357823"/>
            <a:ext cx="2844430" cy="365210"/>
          </a:xfrm>
          <a:prstGeom prst="rect">
            <a:avLst/>
          </a:prstGeom>
        </p:spPr>
        <p:txBody>
          <a:bodyPr/>
          <a:lstStyle/>
          <a:p>
            <a:fld id="{6FB5632D-8C7B-294A-814F-B6ED889989BD}" type="slidenum">
              <a:rPr kumimoji="1" lang="zh-CN" altLang="en-US" smtClean="0"/>
              <a:t>‹#›</a:t>
            </a:fld>
            <a:endParaRPr kumimoji="1" lang="zh-CN" altLang="en-US"/>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406" y="4801712"/>
            <a:ext cx="7314248" cy="566870"/>
          </a:xfrm>
        </p:spPr>
        <p:txBody>
          <a:bodyPr anchor="b"/>
          <a:lstStyle>
            <a:lvl1pPr algn="l">
              <a:defRPr sz="2700" b="1"/>
            </a:lvl1pPr>
          </a:lstStyle>
          <a:p>
            <a:r>
              <a:rPr kumimoji="1" lang="zh-CN" altLang="en-US"/>
              <a:t>单击此处编辑母版标题样式</a:t>
            </a:r>
          </a:p>
        </p:txBody>
      </p:sp>
      <p:sp>
        <p:nvSpPr>
          <p:cNvPr id="3" name="图片占位符 2"/>
          <p:cNvSpPr>
            <a:spLocks noGrp="1"/>
          </p:cNvSpPr>
          <p:nvPr>
            <p:ph type="pic" idx="1"/>
          </p:nvPr>
        </p:nvSpPr>
        <p:spPr>
          <a:xfrm>
            <a:off x="2389406" y="612917"/>
            <a:ext cx="7314248" cy="4115753"/>
          </a:xfrm>
        </p:spPr>
        <p:txBody>
          <a:bodyPr/>
          <a:lstStyle>
            <a:lvl1pPr marL="0" indent="0">
              <a:buNone/>
              <a:defRPr sz="4300"/>
            </a:lvl1pPr>
            <a:lvl2pPr marL="609600" indent="0">
              <a:buNone/>
              <a:defRPr sz="3700"/>
            </a:lvl2pPr>
            <a:lvl3pPr marL="1219200" indent="0">
              <a:buNone/>
              <a:defRPr sz="3200"/>
            </a:lvl3pPr>
            <a:lvl4pPr marL="1828800" indent="0">
              <a:buNone/>
              <a:defRPr sz="2700"/>
            </a:lvl4pPr>
            <a:lvl5pPr marL="2438400" indent="0">
              <a:buNone/>
              <a:defRPr sz="2700"/>
            </a:lvl5pPr>
            <a:lvl6pPr marL="3048000" indent="0">
              <a:buNone/>
              <a:defRPr sz="2700"/>
            </a:lvl6pPr>
            <a:lvl7pPr marL="3656965" indent="0">
              <a:buNone/>
              <a:defRPr sz="2700"/>
            </a:lvl7pPr>
            <a:lvl8pPr marL="4266565" indent="0">
              <a:buNone/>
              <a:defRPr sz="2700"/>
            </a:lvl8pPr>
            <a:lvl9pPr marL="4876165" indent="0">
              <a:buNone/>
              <a:defRPr sz="2700"/>
            </a:lvl9pPr>
          </a:lstStyle>
          <a:p>
            <a:endParaRPr kumimoji="1" lang="zh-CN" altLang="en-US"/>
          </a:p>
        </p:txBody>
      </p:sp>
      <p:sp>
        <p:nvSpPr>
          <p:cNvPr id="4" name="文本占位符 3"/>
          <p:cNvSpPr>
            <a:spLocks noGrp="1"/>
          </p:cNvSpPr>
          <p:nvPr>
            <p:ph type="body" sz="half" idx="2"/>
          </p:nvPr>
        </p:nvSpPr>
        <p:spPr>
          <a:xfrm>
            <a:off x="2389406" y="5368581"/>
            <a:ext cx="7314248" cy="805049"/>
          </a:xfrm>
        </p:spPr>
        <p:txBody>
          <a:bodyPr/>
          <a:lstStyle>
            <a:lvl1pPr marL="0" indent="0">
              <a:buNone/>
              <a:defRPr sz="1900"/>
            </a:lvl1pPr>
            <a:lvl2pPr marL="609600" indent="0">
              <a:buNone/>
              <a:defRPr sz="1600"/>
            </a:lvl2pPr>
            <a:lvl3pPr marL="1219200" indent="0">
              <a:buNone/>
              <a:defRPr sz="1300"/>
            </a:lvl3pPr>
            <a:lvl4pPr marL="1828800" indent="0">
              <a:buNone/>
              <a:defRPr sz="1200"/>
            </a:lvl4pPr>
            <a:lvl5pPr marL="2438400" indent="0">
              <a:buNone/>
              <a:defRPr sz="1200"/>
            </a:lvl5pPr>
            <a:lvl6pPr marL="3048000" indent="0">
              <a:buNone/>
              <a:defRPr sz="1200"/>
            </a:lvl6pPr>
            <a:lvl7pPr marL="3656965" indent="0">
              <a:buNone/>
              <a:defRPr sz="1200"/>
            </a:lvl7pPr>
            <a:lvl8pPr marL="4266565" indent="0">
              <a:buNone/>
              <a:defRPr sz="1200"/>
            </a:lvl8pPr>
            <a:lvl9pPr marL="4876165" indent="0">
              <a:buNone/>
              <a:defRPr sz="1200"/>
            </a:lvl9pPr>
          </a:lstStyle>
          <a:p>
            <a:pPr lvl="0"/>
            <a:r>
              <a:rPr kumimoji="1" lang="zh-CN" altLang="en-US"/>
              <a:t>单击此处编辑母版文本样式</a:t>
            </a:r>
          </a:p>
        </p:txBody>
      </p:sp>
      <p:sp>
        <p:nvSpPr>
          <p:cNvPr id="5" name="日期占位符 4"/>
          <p:cNvSpPr>
            <a:spLocks noGrp="1"/>
          </p:cNvSpPr>
          <p:nvPr>
            <p:ph type="dt" sz="half" idx="10"/>
          </p:nvPr>
        </p:nvSpPr>
        <p:spPr>
          <a:xfrm>
            <a:off x="609521" y="6357823"/>
            <a:ext cx="2844430" cy="365210"/>
          </a:xfrm>
          <a:prstGeom prst="rect">
            <a:avLst/>
          </a:prstGeom>
        </p:spPr>
        <p:txBody>
          <a:bodyPr/>
          <a:lstStyle/>
          <a:p>
            <a:fld id="{A4478B1A-B55F-B448-8D41-B2C8119CD55F}" type="datetimeFigureOut">
              <a:rPr kumimoji="1" lang="zh-CN" altLang="en-US" smtClean="0"/>
              <a:t>2023/2/17</a:t>
            </a:fld>
            <a:endParaRPr kumimoji="1" lang="zh-CN" altLang="en-US"/>
          </a:p>
        </p:txBody>
      </p:sp>
      <p:sp>
        <p:nvSpPr>
          <p:cNvPr id="6" name="页脚占位符 5"/>
          <p:cNvSpPr>
            <a:spLocks noGrp="1"/>
          </p:cNvSpPr>
          <p:nvPr>
            <p:ph type="ftr" sz="quarter" idx="11"/>
          </p:nvPr>
        </p:nvSpPr>
        <p:spPr>
          <a:xfrm>
            <a:off x="4165058" y="6357823"/>
            <a:ext cx="3860297" cy="365210"/>
          </a:xfrm>
          <a:prstGeom prst="rect">
            <a:avLst/>
          </a:prstGeom>
        </p:spPr>
        <p:txBody>
          <a:bodyPr/>
          <a:lstStyle/>
          <a:p>
            <a:endParaRPr kumimoji="1" lang="zh-CN" altLang="en-US"/>
          </a:p>
        </p:txBody>
      </p:sp>
      <p:sp>
        <p:nvSpPr>
          <p:cNvPr id="7" name="幻灯片编号占位符 6"/>
          <p:cNvSpPr>
            <a:spLocks noGrp="1"/>
          </p:cNvSpPr>
          <p:nvPr>
            <p:ph type="sldNum" sz="quarter" idx="12"/>
          </p:nvPr>
        </p:nvSpPr>
        <p:spPr>
          <a:xfrm>
            <a:off x="8736463" y="6357823"/>
            <a:ext cx="2844430" cy="365210"/>
          </a:xfrm>
          <a:prstGeom prst="rect">
            <a:avLst/>
          </a:prstGeom>
        </p:spPr>
        <p:txBody>
          <a:bodyPr/>
          <a:lstStyle/>
          <a:p>
            <a:fld id="{6FB5632D-8C7B-294A-814F-B6ED889989BD}" type="slidenum">
              <a:rPr kumimoji="1" lang="zh-CN" altLang="en-US" smtClean="0"/>
              <a:t>‹#›</a:t>
            </a:fld>
            <a:endParaRPr kumimoji="1" lang="zh-CN" altLang="en-US"/>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09521" y="1026942"/>
            <a:ext cx="10971372" cy="5100641"/>
          </a:xfrm>
          <a:prstGeom prst="rect">
            <a:avLst/>
          </a:prstGeom>
        </p:spPr>
        <p:txBody>
          <a:bodyPr vert="horz" lIns="121908" tIns="60954" rIns="121908" bIns="60954"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10" name="矩形 9"/>
          <p:cNvSpPr/>
          <p:nvPr userDrawn="1"/>
        </p:nvSpPr>
        <p:spPr>
          <a:xfrm>
            <a:off x="11135766" y="6254138"/>
            <a:ext cx="513070" cy="3873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3" name="灯片编号占位符 5"/>
          <p:cNvSpPr txBox="1"/>
          <p:nvPr userDrawn="1"/>
        </p:nvSpPr>
        <p:spPr>
          <a:xfrm>
            <a:off x="11135766" y="6296342"/>
            <a:ext cx="545298" cy="360386"/>
          </a:xfrm>
          <a:prstGeom prst="rect">
            <a:avLst/>
          </a:prstGeom>
        </p:spPr>
        <p:txBody>
          <a:bodyPr/>
          <a:lstStyle>
            <a:defPPr>
              <a:defRPr lang="zh-CN"/>
            </a:defPPr>
            <a:lvl1pPr marL="0" algn="l" defTabSz="609600" rtl="0" eaLnBrk="1" latinLnBrk="0" hangingPunct="1">
              <a:defRPr sz="2800" kern="1200">
                <a:solidFill>
                  <a:schemeClr val="tx1"/>
                </a:solidFill>
                <a:latin typeface="微软雅黑" panose="020B0503020204020204" pitchFamily="34" charset="-122"/>
                <a:ea typeface="微软雅黑" panose="020B0503020204020204" pitchFamily="34" charset="-122"/>
                <a:cs typeface="+mn-cs"/>
              </a:defRPr>
            </a:lvl1pPr>
            <a:lvl2pPr marL="609600" algn="l" defTabSz="609600" rtl="0" eaLnBrk="1" latinLnBrk="0" hangingPunct="1">
              <a:defRPr sz="2400" kern="1200">
                <a:solidFill>
                  <a:schemeClr val="tx1"/>
                </a:solidFill>
                <a:latin typeface="+mn-lt"/>
                <a:ea typeface="+mn-ea"/>
                <a:cs typeface="+mn-cs"/>
              </a:defRPr>
            </a:lvl2pPr>
            <a:lvl3pPr marL="1219200" algn="l" defTabSz="609600" rtl="0" eaLnBrk="1" latinLnBrk="0" hangingPunct="1">
              <a:defRPr sz="2400" kern="1200">
                <a:solidFill>
                  <a:schemeClr val="tx1"/>
                </a:solidFill>
                <a:latin typeface="+mn-lt"/>
                <a:ea typeface="+mn-ea"/>
                <a:cs typeface="+mn-cs"/>
              </a:defRPr>
            </a:lvl3pPr>
            <a:lvl4pPr marL="1828800" algn="l" defTabSz="609600" rtl="0" eaLnBrk="1" latinLnBrk="0" hangingPunct="1">
              <a:defRPr sz="2400" kern="1200">
                <a:solidFill>
                  <a:schemeClr val="tx1"/>
                </a:solidFill>
                <a:latin typeface="+mn-lt"/>
                <a:ea typeface="+mn-ea"/>
                <a:cs typeface="+mn-cs"/>
              </a:defRPr>
            </a:lvl4pPr>
            <a:lvl5pPr marL="2438400" algn="l" defTabSz="609600" rtl="0" eaLnBrk="1" latinLnBrk="0" hangingPunct="1">
              <a:defRPr sz="2400" kern="1200">
                <a:solidFill>
                  <a:schemeClr val="tx1"/>
                </a:solidFill>
                <a:latin typeface="+mn-lt"/>
                <a:ea typeface="+mn-ea"/>
                <a:cs typeface="+mn-cs"/>
              </a:defRPr>
            </a:lvl5pPr>
            <a:lvl6pPr marL="3048000" algn="l" defTabSz="609600" rtl="0" eaLnBrk="1" latinLnBrk="0" hangingPunct="1">
              <a:defRPr sz="2400" kern="1200">
                <a:solidFill>
                  <a:schemeClr val="tx1"/>
                </a:solidFill>
                <a:latin typeface="+mn-lt"/>
                <a:ea typeface="+mn-ea"/>
                <a:cs typeface="+mn-cs"/>
              </a:defRPr>
            </a:lvl6pPr>
            <a:lvl7pPr marL="3656965" algn="l" defTabSz="609600" rtl="0" eaLnBrk="1" latinLnBrk="0" hangingPunct="1">
              <a:defRPr sz="2400" kern="1200">
                <a:solidFill>
                  <a:schemeClr val="tx1"/>
                </a:solidFill>
                <a:latin typeface="+mn-lt"/>
                <a:ea typeface="+mn-ea"/>
                <a:cs typeface="+mn-cs"/>
              </a:defRPr>
            </a:lvl7pPr>
            <a:lvl8pPr marL="4266565" algn="l" defTabSz="609600" rtl="0" eaLnBrk="1" latinLnBrk="0" hangingPunct="1">
              <a:defRPr sz="2400" kern="1200">
                <a:solidFill>
                  <a:schemeClr val="tx1"/>
                </a:solidFill>
                <a:latin typeface="+mn-lt"/>
                <a:ea typeface="+mn-ea"/>
                <a:cs typeface="+mn-cs"/>
              </a:defRPr>
            </a:lvl8pPr>
            <a:lvl9pPr marL="4876165" algn="l" defTabSz="609600" rtl="0" eaLnBrk="1" latinLnBrk="0" hangingPunct="1">
              <a:defRPr sz="2400" kern="1200">
                <a:solidFill>
                  <a:schemeClr val="tx1"/>
                </a:solidFill>
                <a:latin typeface="+mn-lt"/>
                <a:ea typeface="+mn-ea"/>
                <a:cs typeface="+mn-cs"/>
              </a:defRPr>
            </a:lvl9pPr>
          </a:lstStyle>
          <a:p>
            <a:pPr algn="ctr">
              <a:defRPr/>
            </a:pPr>
            <a:fld id="{60EB2519-AAE2-4E21-BB0D-ECCE615109F8}" type="slidenum">
              <a:rPr lang="en-US" altLang="zh-CN" sz="1400" smtClean="0">
                <a:solidFill>
                  <a:schemeClr val="bg1"/>
                </a:solidFill>
              </a:rPr>
              <a:t>‹#›</a:t>
            </a:fld>
            <a:endParaRPr lang="en-US" altLang="zh-CN" sz="1400" dirty="0">
              <a:solidFill>
                <a:schemeClr val="bg1"/>
              </a:solidFill>
            </a:endParaRPr>
          </a:p>
        </p:txBody>
      </p:sp>
      <p:sp>
        <p:nvSpPr>
          <p:cNvPr id="14" name="矩形 13"/>
          <p:cNvSpPr/>
          <p:nvPr userDrawn="1"/>
        </p:nvSpPr>
        <p:spPr>
          <a:xfrm>
            <a:off x="609520" y="232283"/>
            <a:ext cx="11582479" cy="459086"/>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 name="矩形 3"/>
          <p:cNvSpPr/>
          <p:nvPr userDrawn="1"/>
        </p:nvSpPr>
        <p:spPr>
          <a:xfrm>
            <a:off x="7357403" y="232283"/>
            <a:ext cx="4833010" cy="459086"/>
          </a:xfrm>
          <a:prstGeom prst="rect">
            <a:avLst/>
          </a:prstGeom>
          <a:solidFill>
            <a:schemeClr val="tx1">
              <a:lumMod val="95000"/>
              <a:lumOff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 name="标题占位符 1"/>
          <p:cNvSpPr>
            <a:spLocks noGrp="1"/>
          </p:cNvSpPr>
          <p:nvPr>
            <p:ph type="title"/>
          </p:nvPr>
        </p:nvSpPr>
        <p:spPr>
          <a:xfrm>
            <a:off x="609521" y="233866"/>
            <a:ext cx="5003488" cy="499021"/>
          </a:xfrm>
          <a:prstGeom prst="rect">
            <a:avLst/>
          </a:prstGeom>
        </p:spPr>
        <p:txBody>
          <a:bodyPr vert="horz" lIns="121908" tIns="60954" rIns="121908" bIns="60954" rtlCol="0" anchor="ctr">
            <a:normAutofit/>
          </a:bodyPr>
          <a:lstStyle/>
          <a:p>
            <a:r>
              <a:rPr kumimoji="1" lang="zh-CN" altLang="en-US" dirty="0"/>
              <a:t>单击此处编辑母版标题样式</a:t>
            </a:r>
          </a:p>
        </p:txBody>
      </p:sp>
      <p:cxnSp>
        <p:nvCxnSpPr>
          <p:cNvPr id="20" name="直接连接符 19"/>
          <p:cNvCxnSpPr/>
          <p:nvPr userDrawn="1"/>
        </p:nvCxnSpPr>
        <p:spPr>
          <a:xfrm flipV="1">
            <a:off x="495300" y="45418"/>
            <a:ext cx="0" cy="830882"/>
          </a:xfrm>
          <a:prstGeom prst="line">
            <a:avLst/>
          </a:prstGeom>
          <a:ln w="127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直接连接符 20"/>
          <p:cNvCxnSpPr/>
          <p:nvPr userDrawn="1"/>
        </p:nvCxnSpPr>
        <p:spPr>
          <a:xfrm flipH="1">
            <a:off x="0" y="733146"/>
            <a:ext cx="12192000" cy="0"/>
          </a:xfrm>
          <a:prstGeom prst="line">
            <a:avLst/>
          </a:prstGeom>
          <a:ln w="127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直接连接符 32"/>
          <p:cNvCxnSpPr/>
          <p:nvPr userDrawn="1"/>
        </p:nvCxnSpPr>
        <p:spPr>
          <a:xfrm flipH="1">
            <a:off x="317500" y="159842"/>
            <a:ext cx="927100" cy="0"/>
          </a:xfrm>
          <a:prstGeom prst="line">
            <a:avLst/>
          </a:prstGeom>
          <a:ln w="127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sp>
        <p:nvSpPr>
          <p:cNvPr id="36" name="矩形 35"/>
          <p:cNvSpPr/>
          <p:nvPr userDrawn="1"/>
        </p:nvSpPr>
        <p:spPr>
          <a:xfrm>
            <a:off x="11580893" y="6563519"/>
            <a:ext cx="238442" cy="238442"/>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7" name="矩形 36"/>
          <p:cNvSpPr/>
          <p:nvPr userDrawn="1"/>
        </p:nvSpPr>
        <p:spPr>
          <a:xfrm>
            <a:off x="11581515" y="6182353"/>
            <a:ext cx="143570" cy="14357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 name="椭圆 15">
            <a:hlinkClick r:id="" action="ppaction://hlinkshowjump?jump=previousslide"/>
          </p:cNvPr>
          <p:cNvSpPr/>
          <p:nvPr userDrawn="1"/>
        </p:nvSpPr>
        <p:spPr>
          <a:xfrm>
            <a:off x="8679903" y="6274847"/>
            <a:ext cx="432000" cy="432000"/>
          </a:xfrm>
          <a:prstGeom prst="ellipse">
            <a:avLst/>
          </a:prstGeom>
          <a:solidFill>
            <a:srgbClr val="FF95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燕尾形 16">
            <a:hlinkClick r:id="" action="ppaction://hlinkshowjump?jump=previousslide" tooltip="上一页"/>
          </p:cNvPr>
          <p:cNvSpPr/>
          <p:nvPr userDrawn="1"/>
        </p:nvSpPr>
        <p:spPr>
          <a:xfrm flipH="1">
            <a:off x="8749683" y="6383686"/>
            <a:ext cx="232659" cy="233675"/>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椭圆 17">
            <a:hlinkClick r:id="" action="ppaction://hlinkshowjump?jump=nextslide"/>
          </p:cNvPr>
          <p:cNvSpPr/>
          <p:nvPr userDrawn="1"/>
        </p:nvSpPr>
        <p:spPr>
          <a:xfrm>
            <a:off x="9287991" y="6257894"/>
            <a:ext cx="432000" cy="432000"/>
          </a:xfrm>
          <a:prstGeom prst="ellipse">
            <a:avLst/>
          </a:prstGeom>
          <a:solidFill>
            <a:srgbClr val="FF95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燕尾形 18">
            <a:hlinkClick r:id="" action="ppaction://hlinkshowjump?jump=nextslide" tooltip="下一页"/>
          </p:cNvPr>
          <p:cNvSpPr/>
          <p:nvPr userDrawn="1"/>
        </p:nvSpPr>
        <p:spPr>
          <a:xfrm>
            <a:off x="9410593" y="6356801"/>
            <a:ext cx="226630" cy="248620"/>
          </a:xfrm>
          <a:prstGeom prst="chevr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椭圆 21">
            <a:hlinkClick r:id="" action="ppaction://hlinkshowjump?jump=firstslide" tooltip="返回首页"/>
          </p:cNvPr>
          <p:cNvSpPr/>
          <p:nvPr userDrawn="1"/>
        </p:nvSpPr>
        <p:spPr>
          <a:xfrm>
            <a:off x="9893743" y="6270920"/>
            <a:ext cx="432000" cy="432000"/>
          </a:xfrm>
          <a:prstGeom prst="ellipse">
            <a:avLst/>
          </a:prstGeom>
          <a:solidFill>
            <a:srgbClr val="FF95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hlinkClick r:id="" action="ppaction://hlinkshowjump?jump=lastslide"/>
          </p:cNvPr>
          <p:cNvSpPr/>
          <p:nvPr userDrawn="1"/>
        </p:nvSpPr>
        <p:spPr>
          <a:xfrm>
            <a:off x="10513723" y="6273456"/>
            <a:ext cx="432000" cy="432000"/>
          </a:xfrm>
          <a:prstGeom prst="ellipse">
            <a:avLst/>
          </a:prstGeom>
          <a:solidFill>
            <a:srgbClr val="FF95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a:hlinkClick r:id="" action="ppaction://hlinkshowjump?jump=lastslide"/>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619799" y="6380602"/>
            <a:ext cx="219847" cy="236759"/>
          </a:xfrm>
          <a:prstGeom prst="rect">
            <a:avLst/>
          </a:prstGeom>
        </p:spPr>
      </p:pic>
      <p:pic>
        <p:nvPicPr>
          <p:cNvPr id="25" name="图片 24">
            <a:hlinkClick r:id="" action="ppaction://hlinkshowjump?jump=firstslide"/>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9960801" y="6356801"/>
            <a:ext cx="289582" cy="25338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l" defTabSz="609600" rtl="0" eaLnBrk="1" latinLnBrk="0" hangingPunct="1">
        <a:spcBef>
          <a:spcPct val="0"/>
        </a:spcBef>
        <a:buNone/>
        <a:defRPr sz="2400" kern="1200">
          <a:solidFill>
            <a:schemeClr val="bg1"/>
          </a:solidFill>
          <a:latin typeface="+mj-lt"/>
          <a:ea typeface="+mj-ea"/>
          <a:cs typeface="+mj-cs"/>
        </a:defRPr>
      </a:lvl1pPr>
    </p:titleStyle>
    <p:bodyStyle>
      <a:lvl1pPr marL="457200" indent="-457200" algn="l" defTabSz="609600" rtl="0" eaLnBrk="1" latinLnBrk="0" hangingPunct="1">
        <a:lnSpc>
          <a:spcPct val="130000"/>
        </a:lnSpc>
        <a:spcBef>
          <a:spcPts val="0"/>
        </a:spcBef>
        <a:buFont typeface="Wingdings" panose="05000000000000000000" pitchFamily="2" charset="2"/>
        <a:buChar char="l"/>
        <a:defRPr sz="2400" kern="1200">
          <a:solidFill>
            <a:schemeClr val="tx1"/>
          </a:solidFill>
          <a:latin typeface="+mn-lt"/>
          <a:ea typeface="+mn-ea"/>
          <a:cs typeface="+mn-cs"/>
        </a:defRPr>
      </a:lvl1pPr>
      <a:lvl2pPr marL="990600" indent="-381000" algn="l" defTabSz="609600" rtl="0" eaLnBrk="1" latinLnBrk="0" hangingPunct="1">
        <a:lnSpc>
          <a:spcPct val="130000"/>
        </a:lnSpc>
        <a:spcBef>
          <a:spcPts val="0"/>
        </a:spcBef>
        <a:buFont typeface="Arial" panose="020B0604020202020204"/>
        <a:buChar char="–"/>
        <a:defRPr sz="2200" kern="1200">
          <a:solidFill>
            <a:schemeClr val="tx1"/>
          </a:solidFill>
          <a:latin typeface="+mn-lt"/>
          <a:ea typeface="+mn-ea"/>
          <a:cs typeface="+mn-cs"/>
        </a:defRPr>
      </a:lvl2pPr>
      <a:lvl3pPr marL="1524000" indent="-304800" algn="l" defTabSz="609600" rtl="0" eaLnBrk="1" latinLnBrk="0" hangingPunct="1">
        <a:lnSpc>
          <a:spcPct val="130000"/>
        </a:lnSpc>
        <a:spcBef>
          <a:spcPts val="0"/>
        </a:spcBef>
        <a:buFont typeface="Arial" panose="020B0604020202020204"/>
        <a:buChar char="•"/>
        <a:defRPr sz="2200" kern="1200">
          <a:solidFill>
            <a:schemeClr val="tx1"/>
          </a:solidFill>
          <a:latin typeface="+mn-lt"/>
          <a:ea typeface="+mn-ea"/>
          <a:cs typeface="+mn-cs"/>
        </a:defRPr>
      </a:lvl3pPr>
      <a:lvl4pPr marL="2133600" indent="-304800" algn="l" defTabSz="609600" rtl="0" eaLnBrk="1" latinLnBrk="0" hangingPunct="1">
        <a:lnSpc>
          <a:spcPct val="130000"/>
        </a:lnSpc>
        <a:spcBef>
          <a:spcPts val="0"/>
        </a:spcBef>
        <a:buFont typeface="Arial" panose="020B0604020202020204"/>
        <a:buChar char="–"/>
        <a:defRPr sz="2200" kern="1200">
          <a:solidFill>
            <a:schemeClr val="tx1"/>
          </a:solidFill>
          <a:latin typeface="+mn-lt"/>
          <a:ea typeface="+mn-ea"/>
          <a:cs typeface="+mn-cs"/>
        </a:defRPr>
      </a:lvl4pPr>
      <a:lvl5pPr marL="2743200" indent="-304800" algn="l" defTabSz="609600" rtl="0" eaLnBrk="1" latinLnBrk="0" hangingPunct="1">
        <a:lnSpc>
          <a:spcPct val="130000"/>
        </a:lnSpc>
        <a:spcBef>
          <a:spcPts val="0"/>
        </a:spcBef>
        <a:buFont typeface="Arial" panose="020B0604020202020204"/>
        <a:buChar char="»"/>
        <a:defRPr sz="2200" kern="1200">
          <a:solidFill>
            <a:schemeClr val="tx1"/>
          </a:solidFill>
          <a:latin typeface="+mn-lt"/>
          <a:ea typeface="+mn-ea"/>
          <a:cs typeface="+mn-cs"/>
        </a:defRPr>
      </a:lvl5pPr>
      <a:lvl6pPr marL="33521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6pPr>
      <a:lvl7pPr marL="39617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7pPr>
      <a:lvl8pPr marL="45713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8pPr>
      <a:lvl9pPr marL="5180965" indent="-304800" algn="l" defTabSz="609600" rtl="0" eaLnBrk="1" latinLnBrk="0" hangingPunct="1">
        <a:spcBef>
          <a:spcPct val="20000"/>
        </a:spcBef>
        <a:buFont typeface="Arial" panose="020B0604020202020204"/>
        <a:buChar char="•"/>
        <a:defRPr sz="2700" kern="1200">
          <a:solidFill>
            <a:schemeClr val="tx1"/>
          </a:solidFill>
          <a:latin typeface="+mn-lt"/>
          <a:ea typeface="+mn-ea"/>
          <a:cs typeface="+mn-cs"/>
        </a:defRPr>
      </a:lvl9pPr>
    </p:bodyStyle>
    <p:otherStyle>
      <a:defPPr>
        <a:defRPr lang="zh-CN"/>
      </a:defPPr>
      <a:lvl1pPr marL="0" algn="l" defTabSz="609600" rtl="0" eaLnBrk="1" latinLnBrk="0" hangingPunct="1">
        <a:defRPr sz="2400" kern="1200">
          <a:solidFill>
            <a:schemeClr val="tx1"/>
          </a:solidFill>
          <a:latin typeface="+mn-lt"/>
          <a:ea typeface="+mn-ea"/>
          <a:cs typeface="+mn-cs"/>
        </a:defRPr>
      </a:lvl1pPr>
      <a:lvl2pPr marL="609600" algn="l" defTabSz="609600" rtl="0" eaLnBrk="1" latinLnBrk="0" hangingPunct="1">
        <a:defRPr sz="2400" kern="1200">
          <a:solidFill>
            <a:schemeClr val="tx1"/>
          </a:solidFill>
          <a:latin typeface="+mn-lt"/>
          <a:ea typeface="+mn-ea"/>
          <a:cs typeface="+mn-cs"/>
        </a:defRPr>
      </a:lvl2pPr>
      <a:lvl3pPr marL="1219200" algn="l" defTabSz="609600" rtl="0" eaLnBrk="1" latinLnBrk="0" hangingPunct="1">
        <a:defRPr sz="2400" kern="1200">
          <a:solidFill>
            <a:schemeClr val="tx1"/>
          </a:solidFill>
          <a:latin typeface="+mn-lt"/>
          <a:ea typeface="+mn-ea"/>
          <a:cs typeface="+mn-cs"/>
        </a:defRPr>
      </a:lvl3pPr>
      <a:lvl4pPr marL="1828800" algn="l" defTabSz="609600" rtl="0" eaLnBrk="1" latinLnBrk="0" hangingPunct="1">
        <a:defRPr sz="2400" kern="1200">
          <a:solidFill>
            <a:schemeClr val="tx1"/>
          </a:solidFill>
          <a:latin typeface="+mn-lt"/>
          <a:ea typeface="+mn-ea"/>
          <a:cs typeface="+mn-cs"/>
        </a:defRPr>
      </a:lvl4pPr>
      <a:lvl5pPr marL="2438400" algn="l" defTabSz="609600" rtl="0" eaLnBrk="1" latinLnBrk="0" hangingPunct="1">
        <a:defRPr sz="2400" kern="1200">
          <a:solidFill>
            <a:schemeClr val="tx1"/>
          </a:solidFill>
          <a:latin typeface="+mn-lt"/>
          <a:ea typeface="+mn-ea"/>
          <a:cs typeface="+mn-cs"/>
        </a:defRPr>
      </a:lvl5pPr>
      <a:lvl6pPr marL="3048000" algn="l" defTabSz="609600" rtl="0" eaLnBrk="1" latinLnBrk="0" hangingPunct="1">
        <a:defRPr sz="2400" kern="1200">
          <a:solidFill>
            <a:schemeClr val="tx1"/>
          </a:solidFill>
          <a:latin typeface="+mn-lt"/>
          <a:ea typeface="+mn-ea"/>
          <a:cs typeface="+mn-cs"/>
        </a:defRPr>
      </a:lvl6pPr>
      <a:lvl7pPr marL="3656965" algn="l" defTabSz="609600" rtl="0" eaLnBrk="1" latinLnBrk="0" hangingPunct="1">
        <a:defRPr sz="2400" kern="1200">
          <a:solidFill>
            <a:schemeClr val="tx1"/>
          </a:solidFill>
          <a:latin typeface="+mn-lt"/>
          <a:ea typeface="+mn-ea"/>
          <a:cs typeface="+mn-cs"/>
        </a:defRPr>
      </a:lvl7pPr>
      <a:lvl8pPr marL="4266565" algn="l" defTabSz="609600" rtl="0" eaLnBrk="1" latinLnBrk="0" hangingPunct="1">
        <a:defRPr sz="2400" kern="1200">
          <a:solidFill>
            <a:schemeClr val="tx1"/>
          </a:solidFill>
          <a:latin typeface="+mn-lt"/>
          <a:ea typeface="+mn-ea"/>
          <a:cs typeface="+mn-cs"/>
        </a:defRPr>
      </a:lvl8pPr>
      <a:lvl9pPr marL="4876165" algn="l" defTabSz="6096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矩形 9"/>
          <p:cNvSpPr/>
          <p:nvPr userDrawn="1"/>
        </p:nvSpPr>
        <p:spPr>
          <a:xfrm>
            <a:off x="11259898" y="6254138"/>
            <a:ext cx="388938" cy="3873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 name="灯片编号占位符 5"/>
          <p:cNvSpPr txBox="1"/>
          <p:nvPr userDrawn="1"/>
        </p:nvSpPr>
        <p:spPr>
          <a:xfrm>
            <a:off x="11240848" y="6281102"/>
            <a:ext cx="440216" cy="360386"/>
          </a:xfrm>
          <a:prstGeom prst="rect">
            <a:avLst/>
          </a:prstGeom>
        </p:spPr>
        <p:txBody>
          <a:bodyPr/>
          <a:lstStyle>
            <a:defPPr>
              <a:defRPr lang="zh-CN"/>
            </a:defPPr>
            <a:lvl1pPr marL="0" algn="l" defTabSz="609600" rtl="0" eaLnBrk="1" latinLnBrk="0" hangingPunct="1">
              <a:defRPr sz="2800" kern="1200">
                <a:solidFill>
                  <a:schemeClr val="tx1"/>
                </a:solidFill>
                <a:latin typeface="微软雅黑" panose="020B0503020204020204" pitchFamily="34" charset="-122"/>
                <a:ea typeface="微软雅黑" panose="020B0503020204020204" pitchFamily="34" charset="-122"/>
                <a:cs typeface="+mn-cs"/>
              </a:defRPr>
            </a:lvl1pPr>
            <a:lvl2pPr marL="609600" algn="l" defTabSz="609600" rtl="0" eaLnBrk="1" latinLnBrk="0" hangingPunct="1">
              <a:defRPr sz="2400" kern="1200">
                <a:solidFill>
                  <a:schemeClr val="tx1"/>
                </a:solidFill>
                <a:latin typeface="+mn-lt"/>
                <a:ea typeface="+mn-ea"/>
                <a:cs typeface="+mn-cs"/>
              </a:defRPr>
            </a:lvl2pPr>
            <a:lvl3pPr marL="1219200" algn="l" defTabSz="609600" rtl="0" eaLnBrk="1" latinLnBrk="0" hangingPunct="1">
              <a:defRPr sz="2400" kern="1200">
                <a:solidFill>
                  <a:schemeClr val="tx1"/>
                </a:solidFill>
                <a:latin typeface="+mn-lt"/>
                <a:ea typeface="+mn-ea"/>
                <a:cs typeface="+mn-cs"/>
              </a:defRPr>
            </a:lvl3pPr>
            <a:lvl4pPr marL="1828800" algn="l" defTabSz="609600" rtl="0" eaLnBrk="1" latinLnBrk="0" hangingPunct="1">
              <a:defRPr sz="2400" kern="1200">
                <a:solidFill>
                  <a:schemeClr val="tx1"/>
                </a:solidFill>
                <a:latin typeface="+mn-lt"/>
                <a:ea typeface="+mn-ea"/>
                <a:cs typeface="+mn-cs"/>
              </a:defRPr>
            </a:lvl4pPr>
            <a:lvl5pPr marL="2438400" algn="l" defTabSz="609600" rtl="0" eaLnBrk="1" latinLnBrk="0" hangingPunct="1">
              <a:defRPr sz="2400" kern="1200">
                <a:solidFill>
                  <a:schemeClr val="tx1"/>
                </a:solidFill>
                <a:latin typeface="+mn-lt"/>
                <a:ea typeface="+mn-ea"/>
                <a:cs typeface="+mn-cs"/>
              </a:defRPr>
            </a:lvl5pPr>
            <a:lvl6pPr marL="3048000" algn="l" defTabSz="609600" rtl="0" eaLnBrk="1" latinLnBrk="0" hangingPunct="1">
              <a:defRPr sz="2400" kern="1200">
                <a:solidFill>
                  <a:schemeClr val="tx1"/>
                </a:solidFill>
                <a:latin typeface="+mn-lt"/>
                <a:ea typeface="+mn-ea"/>
                <a:cs typeface="+mn-cs"/>
              </a:defRPr>
            </a:lvl6pPr>
            <a:lvl7pPr marL="3656965" algn="l" defTabSz="609600" rtl="0" eaLnBrk="1" latinLnBrk="0" hangingPunct="1">
              <a:defRPr sz="2400" kern="1200">
                <a:solidFill>
                  <a:schemeClr val="tx1"/>
                </a:solidFill>
                <a:latin typeface="+mn-lt"/>
                <a:ea typeface="+mn-ea"/>
                <a:cs typeface="+mn-cs"/>
              </a:defRPr>
            </a:lvl7pPr>
            <a:lvl8pPr marL="4266565" algn="l" defTabSz="609600" rtl="0" eaLnBrk="1" latinLnBrk="0" hangingPunct="1">
              <a:defRPr sz="2400" kern="1200">
                <a:solidFill>
                  <a:schemeClr val="tx1"/>
                </a:solidFill>
                <a:latin typeface="+mn-lt"/>
                <a:ea typeface="+mn-ea"/>
                <a:cs typeface="+mn-cs"/>
              </a:defRPr>
            </a:lvl8pPr>
            <a:lvl9pPr marL="4876165" algn="l" defTabSz="609600" rtl="0" eaLnBrk="1" latinLnBrk="0" hangingPunct="1">
              <a:defRPr sz="2400" kern="1200">
                <a:solidFill>
                  <a:schemeClr val="tx1"/>
                </a:solidFill>
                <a:latin typeface="+mn-lt"/>
                <a:ea typeface="+mn-ea"/>
                <a:cs typeface="+mn-cs"/>
              </a:defRPr>
            </a:lvl9pPr>
          </a:lstStyle>
          <a:p>
            <a:pPr algn="ctr">
              <a:defRPr/>
            </a:pPr>
            <a:fld id="{60EB2519-AAE2-4E21-BB0D-ECCE615109F8}" type="slidenum">
              <a:rPr lang="en-US" altLang="zh-CN" sz="1400" smtClean="0">
                <a:solidFill>
                  <a:schemeClr val="bg1"/>
                </a:solidFill>
              </a:rPr>
              <a:t>‹#›</a:t>
            </a:fld>
            <a:endParaRPr lang="en-US" altLang="zh-CN" sz="1400" dirty="0">
              <a:solidFill>
                <a:schemeClr val="bg1"/>
              </a:solidFill>
            </a:endParaRPr>
          </a:p>
        </p:txBody>
      </p:sp>
      <p:sp>
        <p:nvSpPr>
          <p:cNvPr id="12" name="矩形 11"/>
          <p:cNvSpPr/>
          <p:nvPr userDrawn="1"/>
        </p:nvSpPr>
        <p:spPr>
          <a:xfrm>
            <a:off x="11580893" y="6563519"/>
            <a:ext cx="238442" cy="238442"/>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11581515" y="6182353"/>
            <a:ext cx="143570" cy="14357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 name="椭圆 13">
            <a:hlinkClick r:id="" action="ppaction://hlinkshowjump?jump=previousslide"/>
          </p:cNvPr>
          <p:cNvSpPr/>
          <p:nvPr userDrawn="1"/>
        </p:nvSpPr>
        <p:spPr>
          <a:xfrm>
            <a:off x="8740863" y="6274847"/>
            <a:ext cx="432000" cy="432000"/>
          </a:xfrm>
          <a:prstGeom prst="ellipse">
            <a:avLst/>
          </a:prstGeom>
          <a:solidFill>
            <a:srgbClr val="FF95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燕尾形 14">
            <a:hlinkClick r:id="" action="ppaction://hlinkshowjump?jump=previousslide" tooltip="上一页"/>
          </p:cNvPr>
          <p:cNvSpPr/>
          <p:nvPr userDrawn="1"/>
        </p:nvSpPr>
        <p:spPr>
          <a:xfrm flipH="1">
            <a:off x="8810643" y="6383686"/>
            <a:ext cx="232659" cy="233675"/>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椭圆 15">
            <a:hlinkClick r:id="" action="ppaction://hlinkshowjump?jump=nextslide"/>
          </p:cNvPr>
          <p:cNvSpPr/>
          <p:nvPr userDrawn="1"/>
        </p:nvSpPr>
        <p:spPr>
          <a:xfrm>
            <a:off x="9348951" y="6257894"/>
            <a:ext cx="432000" cy="432000"/>
          </a:xfrm>
          <a:prstGeom prst="ellipse">
            <a:avLst/>
          </a:prstGeom>
          <a:solidFill>
            <a:srgbClr val="FF95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燕尾形 16">
            <a:hlinkClick r:id="" action="ppaction://hlinkshowjump?jump=nextslide" tooltip="下一页"/>
          </p:cNvPr>
          <p:cNvSpPr/>
          <p:nvPr userDrawn="1"/>
        </p:nvSpPr>
        <p:spPr>
          <a:xfrm>
            <a:off x="9471553" y="6356801"/>
            <a:ext cx="226630" cy="248620"/>
          </a:xfrm>
          <a:prstGeom prst="chevr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椭圆 17">
            <a:hlinkClick r:id="" action="ppaction://hlinkshowjump?jump=firstslide" tooltip="返回首页"/>
          </p:cNvPr>
          <p:cNvSpPr/>
          <p:nvPr userDrawn="1"/>
        </p:nvSpPr>
        <p:spPr>
          <a:xfrm>
            <a:off x="9954703" y="6270920"/>
            <a:ext cx="432000" cy="432000"/>
          </a:xfrm>
          <a:prstGeom prst="ellipse">
            <a:avLst/>
          </a:prstGeom>
          <a:solidFill>
            <a:srgbClr val="FF95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hlinkClick r:id="" action="ppaction://hlinkshowjump?jump=lastslide"/>
          </p:cNvPr>
          <p:cNvSpPr/>
          <p:nvPr userDrawn="1"/>
        </p:nvSpPr>
        <p:spPr>
          <a:xfrm>
            <a:off x="10574683" y="6273456"/>
            <a:ext cx="432000" cy="432000"/>
          </a:xfrm>
          <a:prstGeom prst="ellipse">
            <a:avLst/>
          </a:prstGeom>
          <a:solidFill>
            <a:srgbClr val="FF95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hlinkClick r:id="" action="ppaction://hlinkshowjump?jump=lastslide"/>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680759" y="6380602"/>
            <a:ext cx="219847" cy="236759"/>
          </a:xfrm>
          <a:prstGeom prst="rect">
            <a:avLst/>
          </a:prstGeom>
        </p:spPr>
      </p:pic>
      <p:pic>
        <p:nvPicPr>
          <p:cNvPr id="21" name="图片 20">
            <a:hlinkClick r:id="" action="ppaction://hlinkshowjump?jump=firstslide"/>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021761" y="6356801"/>
            <a:ext cx="289582" cy="253385"/>
          </a:xfrm>
          <a:prstGeom prst="rect">
            <a:avLst/>
          </a:prstGeom>
        </p:spPr>
      </p:pic>
      <p:sp>
        <p:nvSpPr>
          <p:cNvPr id="24" name="文本占位符 2"/>
          <p:cNvSpPr>
            <a:spLocks noGrp="1"/>
          </p:cNvSpPr>
          <p:nvPr>
            <p:ph type="body" idx="1"/>
          </p:nvPr>
        </p:nvSpPr>
        <p:spPr>
          <a:xfrm>
            <a:off x="609521" y="1026942"/>
            <a:ext cx="10971372" cy="5100641"/>
          </a:xfrm>
          <a:prstGeom prst="rect">
            <a:avLst/>
          </a:prstGeom>
        </p:spPr>
        <p:txBody>
          <a:bodyPr vert="horz" lIns="121908" tIns="60954" rIns="121908" bIns="60954"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e7d195523061f1c01da5a1f0837ac25283df40ff0a16bfd61AE6AB84AD7EB485CA8019BF267F2027DE2BF09650313B56A435BB3664F8B916CA3777391AC088C283181605E184D6D6879568EB73EB808A103F0784C8DFC3E9CDD14B61FDDA6A8A6237D2DFE3BBAEC8979D824A43E015648F6CB3D1F8D3E352A4BDC9925C075CFF312C4A0BE75FDF5C"/>
          <p:cNvPicPr>
            <a:picLocks noChangeAspect="1"/>
          </p:cNvPicPr>
          <p:nvPr/>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20000" contrast="-20000"/>
                    </a14:imgEffect>
                  </a14:imgLayer>
                </a14:imgProps>
              </a:ext>
            </a:extLst>
          </a:blip>
          <a:srcRect b="15683"/>
          <a:stretch>
            <a:fillRect/>
          </a:stretch>
        </p:blipFill>
        <p:spPr>
          <a:xfrm>
            <a:off x="-8466" y="0"/>
            <a:ext cx="12198879" cy="6859589"/>
          </a:xfrm>
          <a:prstGeom prst="rect">
            <a:avLst/>
          </a:prstGeom>
        </p:spPr>
      </p:pic>
      <p:sp>
        <p:nvSpPr>
          <p:cNvPr id="14" name="直角三角形 13" descr="e7d195523061f1c01da5a1f0837ac25283df40ff0a16bfd61AE6AB84AD7EB485CA8019BF267F2027DE2BF09650313B56A435BB3664F8B916CA3777391AC088C283181605E184D6D6879568EB73EB808A103F0784C8DFC3E9CDD14B61FDDA6A8A6237D2DFE3BBAEC8979D824A43E015648F6CB3D1F8D3E352A4BDC9925C075CFF312C4A0BE75FDF5C"/>
          <p:cNvSpPr/>
          <p:nvPr/>
        </p:nvSpPr>
        <p:spPr>
          <a:xfrm flipH="1">
            <a:off x="4910027" y="0"/>
            <a:ext cx="7280386" cy="6859589"/>
          </a:xfrm>
          <a:custGeom>
            <a:avLst/>
            <a:gdLst/>
            <a:ahLst/>
            <a:cxnLst/>
            <a:rect l="l" t="t" r="r" b="b"/>
            <a:pathLst>
              <a:path w="5461000" h="5143501">
                <a:moveTo>
                  <a:pt x="3365500" y="0"/>
                </a:moveTo>
                <a:lnTo>
                  <a:pt x="0" y="0"/>
                </a:lnTo>
                <a:lnTo>
                  <a:pt x="0" y="5143501"/>
                </a:lnTo>
                <a:lnTo>
                  <a:pt x="3365500" y="5143501"/>
                </a:lnTo>
                <a:lnTo>
                  <a:pt x="5461000" y="5143501"/>
                </a:lnTo>
                <a:close/>
              </a:path>
            </a:pathLst>
          </a:custGeom>
          <a:solidFill>
            <a:schemeClr val="bg1">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lIns="121908" tIns="60954" rIns="121908" bIns="60954" rtlCol="0" anchor="ctr"/>
          <a:lstStyle/>
          <a:p>
            <a:pPr algn="ctr"/>
            <a:endParaRPr kumimoji="1" lang="zh-CN" altLang="en-US"/>
          </a:p>
        </p:txBody>
      </p:sp>
      <p:sp>
        <p:nvSpPr>
          <p:cNvPr id="8" name="矩形 7" descr="e7d195523061f1c01da5a1f0837ac25283df40ff0a16bfd61AE6AB84AD7EB485CA8019BF267F2027DE2BF09650313B56A435BB3664F8B916CA3777391AC088C283181605E184D6D6879568EB73EB808A103F0784C8DFC3E9CDD14B61FDDA6A8A6237D2DFE3BBAEC8979D824A43E015648F6CB3D1F8D3E352A4BDC9925C075CFF312C4A0BE75FDF5C"/>
          <p:cNvSpPr/>
          <p:nvPr/>
        </p:nvSpPr>
        <p:spPr>
          <a:xfrm>
            <a:off x="7605252" y="2068188"/>
            <a:ext cx="1672870" cy="784818"/>
          </a:xfrm>
          <a:prstGeom prst="rect">
            <a:avLst/>
          </a:prstGeom>
          <a:noFill/>
        </p:spPr>
        <p:txBody>
          <a:bodyPr wrap="none" lIns="121908" tIns="60954" rIns="121908" bIns="60954">
            <a:spAutoFit/>
          </a:bodyPr>
          <a:lstStyle/>
          <a:p>
            <a:r>
              <a:rPr lang="zh-CN" altLang="en-US" sz="43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sz="43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43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章</a:t>
            </a:r>
          </a:p>
        </p:txBody>
      </p:sp>
      <p:sp>
        <p:nvSpPr>
          <p:cNvPr id="15" name="文本框 14" descr="e7d195523061f1c01da5a1f0837ac25283df40ff0a16bfd61AE6AB84AD7EB485CA8019BF267F2027DE2BF09650313B56A435BB3664F8B916CA3777391AC088C283181605E184D6D6879568EB73EB808A103F0784C8DFC3E9CDD14B61FDDA6A8A6237D2DFE3BBAEC8979D824A43E015648F6CB3D1F8D3E352A4BDC9925C075CFF312C4A0BE75FDF5C"/>
          <p:cNvSpPr txBox="1"/>
          <p:nvPr/>
        </p:nvSpPr>
        <p:spPr>
          <a:xfrm>
            <a:off x="7666280" y="3298970"/>
            <a:ext cx="4079870" cy="1107984"/>
          </a:xfrm>
          <a:prstGeom prst="rect">
            <a:avLst/>
          </a:prstGeom>
          <a:solidFill>
            <a:srgbClr val="0070C0"/>
          </a:solidFill>
        </p:spPr>
        <p:txBody>
          <a:bodyPr wrap="square" lIns="121908" tIns="60954" rIns="121908" bIns="60954" rtlCol="0">
            <a:spAutoFit/>
          </a:bodyPr>
          <a:lstStyle/>
          <a:p>
            <a:endParaRPr kumimoji="1" lang="zh-CN" altLang="en-US" sz="64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8" name="直线连接符 17" descr="e7d195523061f1c01da5a1f0837ac25283df40ff0a16bfd61AE6AB84AD7EB485CA8019BF267F2027DE2BF09650313B56A435BB3664F8B916CA3777391AC088C283181605E184D6D6879568EB73EB808A103F0784C8DFC3E9CDD14B61FDDA6A8A6237D2DFE3BBAEC8979D824A43E015648F6CB3D1F8D3E352A4BDC9925C075CFF312C4A0BE75FDF5C"/>
          <p:cNvCxnSpPr/>
          <p:nvPr/>
        </p:nvCxnSpPr>
        <p:spPr>
          <a:xfrm>
            <a:off x="6862422" y="2978418"/>
            <a:ext cx="5327991" cy="0"/>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直线连接符 19" descr="e7d195523061f1c01da5a1f0837ac25283df40ff0a16bfd61AE6AB84AD7EB485CA8019BF267F2027DE2BF09650313B56A435BB3664F8B916CA3777391AC088C283181605E184D6D6879568EB73EB808A103F0784C8DFC3E9CDD14B61FDDA6A8A6237D2DFE3BBAEC8979D824A43E015648F6CB3D1F8D3E352A4BDC9925C075CFF312C4A0BE75FDF5C"/>
          <p:cNvCxnSpPr/>
          <p:nvPr/>
        </p:nvCxnSpPr>
        <p:spPr>
          <a:xfrm>
            <a:off x="7455012" y="2022469"/>
            <a:ext cx="0" cy="2401691"/>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直线连接符 22" descr="e7d195523061f1c01da5a1f0837ac25283df40ff0a16bfd61AE6AB84AD7EB485CA8019BF267F2027DE2BF09650313B56A435BB3664F8B916CA3777391AC088C283181605E184D6D6879568EB73EB808A103F0784C8DFC3E9CDD14B61FDDA6A8A6237D2DFE3BBAEC8979D824A43E015648F6CB3D1F8D3E352A4BDC9925C075CFF312C4A0BE75FDF5C"/>
          <p:cNvCxnSpPr/>
          <p:nvPr/>
        </p:nvCxnSpPr>
        <p:spPr>
          <a:xfrm>
            <a:off x="11919526" y="2802350"/>
            <a:ext cx="0" cy="513556"/>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e7d195523061f1c0" descr="e7d195523061f1c01da5a1f0837ac25283df40ff0a16bfd61AE6AB84AD7EB485CA8019BF267F2027DE2BF09650313B56A435BB3664F8B916CA3777391AC088C283181605E184D6D6879568EB73EB808A103F0784C8DFC3E9CDD14B61FDDA6A8A6237D2DFE3BBAEC8979D824A43E015648F6CB3D1F8D3E352A4BDC9925C075CFF312C4A0BE75FDF5C" hidden="1"/>
          <p:cNvSpPr txBox="1"/>
          <p:nvPr/>
        </p:nvSpPr>
        <p:spPr>
          <a:xfrm>
            <a:off x="-237036" y="1201433"/>
            <a:ext cx="268743" cy="676863"/>
          </a:xfrm>
          <a:prstGeom prst="rect">
            <a:avLst/>
          </a:prstGeom>
          <a:noFill/>
        </p:spPr>
        <p:txBody>
          <a:bodyPr vert="wordArtVert" lIns="60936" tIns="30468" rIns="60936" bIns="30468" rtlCol="0">
            <a:spAutoFit/>
          </a:bodyPr>
          <a:lstStyle/>
          <a:p>
            <a:r>
              <a:rPr lang="en-US" altLang="zh-CN" sz="100"/>
              <a:t>e7d195523061f1c01da5a1f0837ac25283df40ff0a16bfd61AE6AB84AD7EB485CA8019BF267F2027DE2BF09650313B56A435BB3664F8B916CA3777391AC088C283181605E184D6D6879568EB73EB808A103F0784C8DFC3E9CDD14B61FDDA6A8A6237D2DFE3BBAEC8979D824A43E015648F6CB3D1F8D3E352A4BDC9925C075CFF312C4A0BE75FDF5C</a:t>
            </a:r>
            <a:endParaRPr lang="zh-CN" altLang="en-US" sz="100"/>
          </a:p>
        </p:txBody>
      </p:sp>
      <p:sp>
        <p:nvSpPr>
          <p:cNvPr id="16" name="TextBox 15"/>
          <p:cNvSpPr txBox="1"/>
          <p:nvPr/>
        </p:nvSpPr>
        <p:spPr>
          <a:xfrm>
            <a:off x="7679447" y="3568629"/>
            <a:ext cx="4153391" cy="523220"/>
          </a:xfrm>
          <a:prstGeom prst="rect">
            <a:avLst/>
          </a:prstGeom>
          <a:noFill/>
        </p:spPr>
        <p:txBody>
          <a:bodyPr wrap="square" rtlCol="0">
            <a:spAutoFit/>
          </a:bodyPr>
          <a:lstStyle/>
          <a:p>
            <a:r>
              <a:rPr lang="zh-CN" altLang="en-US" sz="2800" dirty="0">
                <a:solidFill>
                  <a:schemeClr val="bg1"/>
                </a:solidFill>
              </a:rPr>
              <a:t>跨境电商选品与平台选择</a:t>
            </a: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6"/>
          <p:cNvSpPr/>
          <p:nvPr/>
        </p:nvSpPr>
        <p:spPr>
          <a:xfrm>
            <a:off x="793031" y="207058"/>
            <a:ext cx="3563796"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l" eaLnBrk="1" hangingPunct="1">
              <a:spcBef>
                <a:spcPct val="0"/>
              </a:spcBef>
              <a:buFontTx/>
              <a:buNone/>
            </a:pPr>
            <a:r>
              <a:rPr lang="en-US" altLang="zh-CN" sz="2800" dirty="0">
                <a:solidFill>
                  <a:schemeClr val="bg1"/>
                </a:solidFill>
                <a:latin typeface="微软雅黑" panose="020B0503020204020204" pitchFamily="34" charset="-122"/>
                <a:ea typeface="微软雅黑" panose="020B0503020204020204" pitchFamily="34" charset="-122"/>
                <a:sym typeface="+mn-ea"/>
              </a:rPr>
              <a:t>1.2</a:t>
            </a:r>
            <a:r>
              <a:rPr lang="zh-CN" altLang="en-US" sz="2800" dirty="0">
                <a:solidFill>
                  <a:schemeClr val="bg1"/>
                </a:solidFill>
                <a:latin typeface="微软雅黑" panose="020B0503020204020204" pitchFamily="34" charset="-122"/>
                <a:ea typeface="微软雅黑" panose="020B0503020204020204" pitchFamily="34" charset="-122"/>
                <a:sym typeface="+mn-ea"/>
              </a:rPr>
              <a:t>跨境电商选品逻辑</a:t>
            </a:r>
          </a:p>
        </p:txBody>
      </p:sp>
      <p:pic>
        <p:nvPicPr>
          <p:cNvPr id="2" name="图片 -2147482575" descr="8-1"/>
          <p:cNvPicPr>
            <a:picLocks noChangeAspect="1"/>
          </p:cNvPicPr>
          <p:nvPr/>
        </p:nvPicPr>
        <p:blipFill>
          <a:blip r:embed="rId2"/>
          <a:stretch>
            <a:fillRect/>
          </a:stretch>
        </p:blipFill>
        <p:spPr>
          <a:xfrm>
            <a:off x="2218690" y="1548765"/>
            <a:ext cx="7752080" cy="3761740"/>
          </a:xfrm>
          <a:prstGeom prst="rect">
            <a:avLst/>
          </a:prstGeom>
          <a:noFill/>
          <a:ln w="9525">
            <a:noFill/>
          </a:ln>
        </p:spPr>
      </p:pic>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6"/>
          <p:cNvSpPr/>
          <p:nvPr/>
        </p:nvSpPr>
        <p:spPr>
          <a:xfrm>
            <a:off x="793031" y="207058"/>
            <a:ext cx="3563796"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l" eaLnBrk="1" hangingPunct="1">
              <a:spcBef>
                <a:spcPct val="0"/>
              </a:spcBef>
              <a:buFontTx/>
              <a:buNone/>
            </a:pPr>
            <a:r>
              <a:rPr lang="en-US" altLang="zh-CN" sz="2800" dirty="0">
                <a:solidFill>
                  <a:schemeClr val="bg1"/>
                </a:solidFill>
                <a:latin typeface="微软雅黑" panose="020B0503020204020204" pitchFamily="34" charset="-122"/>
                <a:ea typeface="微软雅黑" panose="020B0503020204020204" pitchFamily="34" charset="-122"/>
                <a:sym typeface="+mn-ea"/>
              </a:rPr>
              <a:t>1.2</a:t>
            </a:r>
            <a:r>
              <a:rPr lang="zh-CN" altLang="en-US" sz="2800" dirty="0">
                <a:solidFill>
                  <a:schemeClr val="bg1"/>
                </a:solidFill>
                <a:latin typeface="微软雅黑" panose="020B0503020204020204" pitchFamily="34" charset="-122"/>
                <a:ea typeface="微软雅黑" panose="020B0503020204020204" pitchFamily="34" charset="-122"/>
                <a:sym typeface="+mn-ea"/>
              </a:rPr>
              <a:t>跨境电商选品逻辑</a:t>
            </a:r>
          </a:p>
        </p:txBody>
      </p:sp>
      <p:sp>
        <p:nvSpPr>
          <p:cNvPr id="100" name="文本框 99"/>
          <p:cNvSpPr txBox="1"/>
          <p:nvPr/>
        </p:nvSpPr>
        <p:spPr>
          <a:xfrm>
            <a:off x="1300480" y="1397635"/>
            <a:ext cx="9588500" cy="3784600"/>
          </a:xfrm>
          <a:prstGeom prst="rect">
            <a:avLst/>
          </a:prstGeom>
          <a:noFill/>
          <a:ln w="9525">
            <a:noFill/>
          </a:ln>
        </p:spPr>
        <p:txBody>
          <a:bodyPr wrap="square">
            <a:spAutoFit/>
          </a:bodyPr>
          <a:lstStyle/>
          <a:p>
            <a:pPr indent="0" fontAlgn="auto">
              <a:lnSpc>
                <a:spcPct val="150000"/>
              </a:lnSpc>
            </a:pPr>
            <a:r>
              <a:rPr lang="zh-CN" sz="1600" b="1">
                <a:latin typeface="Times New Roman" panose="02020603050405020304" pitchFamily="18" charset="0"/>
                <a:ea typeface="微软雅黑" panose="020B0503020204020204" pitchFamily="34" charset="-122"/>
                <a:cs typeface="Times New Roman" panose="02020603050405020304" pitchFamily="18" charset="0"/>
              </a:rPr>
              <a:t>1．确定行业类目</a:t>
            </a:r>
          </a:p>
          <a:p>
            <a:pPr indent="406400" fontAlgn="auto">
              <a:lnSpc>
                <a:spcPct val="150000"/>
              </a:lnSpc>
              <a:extLst>
                <a:ext uri="{35155182-B16C-46BC-9424-99874614C6A1}">
                  <wpsdc:indentchars xmlns="" xmlns:wpsdc="http://www.wps.cn/officeDocument/2017/drawingmlCustomData" val="200" checksum="1740828767"/>
                </a:ext>
              </a:extLst>
            </a:pPr>
            <a:r>
              <a:rPr lang="zh-CN" sz="160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sz="1600">
                <a:latin typeface="Times New Roman" panose="02020603050405020304" pitchFamily="18" charset="0"/>
                <a:ea typeface="微软雅黑" panose="020B0503020204020204" pitchFamily="34" charset="-122"/>
                <a:cs typeface="Times New Roman" panose="02020603050405020304" pitchFamily="18" charset="0"/>
                <a:sym typeface="+mn-ea"/>
              </a:rPr>
              <a:t>1</a:t>
            </a:r>
            <a:r>
              <a:rPr lang="zh-CN" sz="1600">
                <a:latin typeface="Times New Roman" panose="02020603050405020304" pitchFamily="18" charset="0"/>
                <a:ea typeface="微软雅黑" panose="020B0503020204020204" pitchFamily="34" charset="-122"/>
                <a:cs typeface="Times New Roman" panose="02020603050405020304" pitchFamily="18" charset="0"/>
                <a:sym typeface="+mn-ea"/>
              </a:rPr>
              <a:t>）行业竞争分析</a:t>
            </a:r>
          </a:p>
          <a:p>
            <a:pPr indent="406400" fontAlgn="auto">
              <a:lnSpc>
                <a:spcPct val="150000"/>
              </a:lnSpc>
              <a:extLst>
                <a:ext uri="{35155182-B16C-46BC-9424-99874614C6A1}">
                  <wpsdc:indentchars xmlns="" xmlns:wpsdc="http://www.wps.cn/officeDocument/2017/drawingmlCustomData" val="200" checksum="1740828767"/>
                </a:ext>
              </a:extLst>
            </a:pPr>
            <a:r>
              <a:rPr lang="zh-CN" sz="1600">
                <a:latin typeface="Times New Roman" panose="02020603050405020304" pitchFamily="18" charset="0"/>
                <a:ea typeface="微软雅黑" panose="020B0503020204020204" pitchFamily="34" charset="-122"/>
                <a:cs typeface="Times New Roman" panose="02020603050405020304" pitchFamily="18" charset="0"/>
                <a:sym typeface="+mn-ea"/>
              </a:rPr>
              <a:t>行业可以分为红海行业和蓝海行业，在选择跨境电商产品时，需结合自身优势，选择竞争不那么激烈、有一定市场利润空间的产品。</a:t>
            </a:r>
          </a:p>
          <a:p>
            <a:pPr indent="406400" fontAlgn="auto">
              <a:lnSpc>
                <a:spcPct val="150000"/>
              </a:lnSpc>
              <a:extLst>
                <a:ext uri="{35155182-B16C-46BC-9424-99874614C6A1}">
                  <wpsdc:indentchars xmlns="" xmlns:wpsdc="http://www.wps.cn/officeDocument/2017/drawingmlCustomData" val="200" checksum="1740828767"/>
                </a:ext>
              </a:extLst>
            </a:pPr>
            <a:r>
              <a:rPr lang="zh-CN" altLang="en-US" sz="1600">
                <a:latin typeface="Times New Roman" panose="02020603050405020304" pitchFamily="18" charset="0"/>
                <a:ea typeface="微软雅黑" panose="020B0503020204020204" pitchFamily="34" charset="-122"/>
                <a:cs typeface="Times New Roman" panose="02020603050405020304" pitchFamily="18" charset="0"/>
              </a:rPr>
              <a:t>（2）行业数据分析</a:t>
            </a:r>
          </a:p>
          <a:p>
            <a:pPr indent="406400" fontAlgn="auto">
              <a:lnSpc>
                <a:spcPct val="150000"/>
              </a:lnSpc>
              <a:extLst>
                <a:ext uri="{35155182-B16C-46BC-9424-99874614C6A1}">
                  <wpsdc:indentchars xmlns="" xmlns:wpsdc="http://www.wps.cn/officeDocument/2017/drawingmlCustomData" val="200" checksum="1740828767"/>
                </a:ext>
              </a:extLst>
            </a:pPr>
            <a:r>
              <a:rPr lang="zh-CN" altLang="en-US" sz="1600">
                <a:latin typeface="Times New Roman" panose="02020603050405020304" pitchFamily="18" charset="0"/>
                <a:ea typeface="微软雅黑" panose="020B0503020204020204" pitchFamily="34" charset="-122"/>
                <a:cs typeface="Times New Roman" panose="02020603050405020304" pitchFamily="18" charset="0"/>
              </a:rPr>
              <a:t>行业数据分析需要我们分析相关行业的访客数占比、浏览量占比、支付金额占比、支付订单占比、供需指数等数据，我们要选择访客数较多、支付订单占比较大、供需指数较小的产品。</a:t>
            </a:r>
          </a:p>
          <a:p>
            <a:pPr indent="406400" fontAlgn="auto">
              <a:lnSpc>
                <a:spcPct val="150000"/>
              </a:lnSpc>
              <a:extLst>
                <a:ext uri="{35155182-B16C-46BC-9424-99874614C6A1}">
                  <wpsdc:indentchars xmlns="" xmlns:wpsdc="http://www.wps.cn/officeDocument/2017/drawingmlCustomData" val="200" checksum="1740828767"/>
                </a:ext>
              </a:extLst>
            </a:pPr>
            <a:r>
              <a:rPr lang="zh-CN" altLang="en-US" sz="1600">
                <a:latin typeface="Times New Roman" panose="02020603050405020304" pitchFamily="18" charset="0"/>
                <a:ea typeface="微软雅黑" panose="020B0503020204020204" pitchFamily="34" charset="-122"/>
                <a:cs typeface="Times New Roman" panose="02020603050405020304" pitchFamily="18" charset="0"/>
              </a:rPr>
              <a:t>（3）行业国别分析</a:t>
            </a:r>
          </a:p>
          <a:p>
            <a:pPr indent="406400" fontAlgn="auto">
              <a:lnSpc>
                <a:spcPct val="150000"/>
              </a:lnSpc>
              <a:extLst>
                <a:ext uri="{35155182-B16C-46BC-9424-99874614C6A1}">
                  <wpsdc:indentchars xmlns="" xmlns:wpsdc="http://www.wps.cn/officeDocument/2017/drawingmlCustomData" val="200" checksum="1740828767"/>
                </a:ext>
              </a:extLst>
            </a:pPr>
            <a:r>
              <a:rPr lang="zh-CN" altLang="en-US" sz="1600">
                <a:latin typeface="Times New Roman" panose="02020603050405020304" pitchFamily="18" charset="0"/>
                <a:ea typeface="微软雅黑" panose="020B0503020204020204" pitchFamily="34" charset="-122"/>
                <a:cs typeface="Times New Roman" panose="02020603050405020304" pitchFamily="18" charset="0"/>
              </a:rPr>
              <a:t>根据买家搜索产品类目的关键词判断哪个国家的买家搜索该产品的量比较多。通常情况下，我们可以依托不同国家的搜索关键词数据来判断产品的主要目标国家市场。</a:t>
            </a: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6"/>
          <p:cNvSpPr/>
          <p:nvPr/>
        </p:nvSpPr>
        <p:spPr>
          <a:xfrm>
            <a:off x="793031" y="207058"/>
            <a:ext cx="3563796"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l" eaLnBrk="1" hangingPunct="1">
              <a:spcBef>
                <a:spcPct val="0"/>
              </a:spcBef>
              <a:buFontTx/>
              <a:buNone/>
            </a:pPr>
            <a:r>
              <a:rPr lang="en-US" altLang="zh-CN" sz="2800" dirty="0">
                <a:solidFill>
                  <a:schemeClr val="bg1"/>
                </a:solidFill>
                <a:latin typeface="微软雅黑" panose="020B0503020204020204" pitchFamily="34" charset="-122"/>
                <a:ea typeface="微软雅黑" panose="020B0503020204020204" pitchFamily="34" charset="-122"/>
                <a:sym typeface="+mn-ea"/>
              </a:rPr>
              <a:t>1.2</a:t>
            </a:r>
            <a:r>
              <a:rPr lang="zh-CN" altLang="en-US" sz="2800" dirty="0">
                <a:solidFill>
                  <a:schemeClr val="bg1"/>
                </a:solidFill>
                <a:latin typeface="微软雅黑" panose="020B0503020204020204" pitchFamily="34" charset="-122"/>
                <a:ea typeface="微软雅黑" panose="020B0503020204020204" pitchFamily="34" charset="-122"/>
                <a:sym typeface="+mn-ea"/>
              </a:rPr>
              <a:t>跨境电商选品逻辑</a:t>
            </a:r>
          </a:p>
        </p:txBody>
      </p:sp>
      <p:sp>
        <p:nvSpPr>
          <p:cNvPr id="2" name="文本框 1"/>
          <p:cNvSpPr txBox="1"/>
          <p:nvPr/>
        </p:nvSpPr>
        <p:spPr>
          <a:xfrm>
            <a:off x="558800" y="1480185"/>
            <a:ext cx="11072495" cy="4154170"/>
          </a:xfrm>
          <a:prstGeom prst="rect">
            <a:avLst/>
          </a:prstGeom>
          <a:noFill/>
          <a:ln w="9525">
            <a:noFill/>
          </a:ln>
        </p:spPr>
        <p:txBody>
          <a:bodyPr wrap="square">
            <a:spAutoFit/>
          </a:bodyPr>
          <a:lstStyle/>
          <a:p>
            <a:pPr indent="0" fontAlgn="auto">
              <a:lnSpc>
                <a:spcPct val="150000"/>
              </a:lnSpc>
            </a:pPr>
            <a:r>
              <a:rPr lang="zh-CN" sz="1600" b="1" dirty="0">
                <a:latin typeface="Times New Roman" panose="02020603050405020304" pitchFamily="18" charset="0"/>
                <a:ea typeface="微软雅黑" panose="020B0503020204020204" pitchFamily="34" charset="-122"/>
                <a:cs typeface="Times New Roman" panose="02020603050405020304" pitchFamily="18" charset="0"/>
              </a:rPr>
              <a:t>2．找到买家需求</a:t>
            </a:r>
            <a:endParaRPr lang="zh-CN" sz="1600" b="0" dirty="0">
              <a:latin typeface="Times New Roman" panose="02020603050405020304" pitchFamily="18" charset="0"/>
              <a:ea typeface="微软雅黑" panose="020B0503020204020204" pitchFamily="34" charset="-122"/>
              <a:cs typeface="Times New Roman" panose="02020603050405020304" pitchFamily="18" charset="0"/>
            </a:endParaRPr>
          </a:p>
          <a:p>
            <a:pPr indent="0" fontAlgn="auto">
              <a:lnSpc>
                <a:spcPct val="150000"/>
              </a:lnSpc>
            </a:pPr>
            <a:r>
              <a:rPr lang="zh-CN" sz="1600" b="0" dirty="0">
                <a:latin typeface="Times New Roman" panose="02020603050405020304" pitchFamily="18" charset="0"/>
                <a:ea typeface="微软雅黑" panose="020B0503020204020204" pitchFamily="34" charset="-122"/>
                <a:cs typeface="Times New Roman" panose="02020603050405020304" pitchFamily="18" charset="0"/>
              </a:rPr>
              <a:t>        根据买家的搜索习惯或喜好，找到买家需求较多的产品。买家的搜索习惯可以通过搜索指数和购买率排名确定，跨境电商选品通常情况下要选择搜索指数和购买率排名均较高的产品。</a:t>
            </a:r>
          </a:p>
          <a:p>
            <a:pPr indent="0" fontAlgn="auto">
              <a:lnSpc>
                <a:spcPct val="150000"/>
              </a:lnSpc>
            </a:pPr>
            <a:r>
              <a:rPr lang="zh-CN" sz="1600" b="1" dirty="0">
                <a:latin typeface="Times New Roman" panose="02020603050405020304" pitchFamily="18" charset="0"/>
                <a:ea typeface="微软雅黑" panose="020B0503020204020204" pitchFamily="34" charset="-122"/>
                <a:cs typeface="Times New Roman" panose="02020603050405020304" pitchFamily="18" charset="0"/>
              </a:rPr>
              <a:t>3．找到热卖款、洞悉卖家爆款</a:t>
            </a:r>
            <a:endParaRPr lang="zh-CN" sz="1600" b="0" dirty="0">
              <a:latin typeface="Times New Roman" panose="02020603050405020304" pitchFamily="18" charset="0"/>
              <a:ea typeface="微软雅黑" panose="020B0503020204020204" pitchFamily="34" charset="-122"/>
              <a:cs typeface="Times New Roman" panose="02020603050405020304" pitchFamily="18" charset="0"/>
            </a:endParaRPr>
          </a:p>
          <a:p>
            <a:pPr indent="0" fontAlgn="auto">
              <a:lnSpc>
                <a:spcPct val="150000"/>
              </a:lnSpc>
            </a:pPr>
            <a:r>
              <a:rPr lang="zh-CN" sz="1600" b="0" dirty="0">
                <a:latin typeface="Times New Roman" panose="02020603050405020304" pitchFamily="18" charset="0"/>
                <a:ea typeface="微软雅黑" panose="020B0503020204020204" pitchFamily="34" charset="-122"/>
                <a:cs typeface="Times New Roman" panose="02020603050405020304" pitchFamily="18" charset="0"/>
              </a:rPr>
              <a:t>        爆款产品不仅能够提高店铺销量，还能提高整个店铺的浏览量，对于提高店铺的知名度和效益具有重要作用。一般情况下，我们会借助一些专门的跨境电商网站选品。其中，</a:t>
            </a:r>
            <a:r>
              <a:rPr lang="en-US" sz="1600" b="0" dirty="0">
                <a:latin typeface="Times New Roman" panose="02020603050405020304" pitchFamily="18" charset="0"/>
                <a:ea typeface="微软雅黑" panose="020B0503020204020204" pitchFamily="34" charset="-122"/>
                <a:cs typeface="Times New Roman" panose="02020603050405020304" pitchFamily="18" charset="0"/>
              </a:rPr>
              <a:t>“</a:t>
            </a:r>
            <a:r>
              <a:rPr lang="zh-CN" sz="1600" b="0" dirty="0">
                <a:latin typeface="Times New Roman" panose="02020603050405020304" pitchFamily="18" charset="0"/>
                <a:ea typeface="微软雅黑" panose="020B0503020204020204" pitchFamily="34" charset="-122"/>
                <a:cs typeface="Times New Roman" panose="02020603050405020304" pitchFamily="18" charset="0"/>
              </a:rPr>
              <a:t>越域网</a:t>
            </a:r>
            <a:r>
              <a:rPr lang="en-US" sz="1600" b="0" dirty="0">
                <a:latin typeface="Times New Roman" panose="02020603050405020304" pitchFamily="18" charset="0"/>
                <a:ea typeface="微软雅黑" panose="020B0503020204020204" pitchFamily="34" charset="-122"/>
                <a:cs typeface="Times New Roman" panose="02020603050405020304" pitchFamily="18" charset="0"/>
              </a:rPr>
              <a:t>”</a:t>
            </a:r>
            <a:r>
              <a:rPr lang="zh-CN" sz="1600" b="0" dirty="0">
                <a:latin typeface="Times New Roman" panose="02020603050405020304" pitchFamily="18" charset="0"/>
                <a:ea typeface="微软雅黑" panose="020B0503020204020204" pitchFamily="34" charset="-122"/>
                <a:cs typeface="Times New Roman" panose="02020603050405020304" pitchFamily="18" charset="0"/>
              </a:rPr>
              <a:t>能够通过大数据帮助用户迅速定位</a:t>
            </a:r>
            <a:r>
              <a:rPr lang="en-US" sz="1600" b="0" dirty="0">
                <a:latin typeface="Times New Roman" panose="02020603050405020304" pitchFamily="18" charset="0"/>
                <a:ea typeface="微软雅黑" panose="020B0503020204020204" pitchFamily="34" charset="-122"/>
                <a:cs typeface="Times New Roman" panose="02020603050405020304" pitchFamily="18" charset="0"/>
              </a:rPr>
              <a:t>eBay</a:t>
            </a:r>
            <a:r>
              <a:rPr lang="zh-CN" sz="1600" b="0" dirty="0">
                <a:latin typeface="Times New Roman" panose="02020603050405020304" pitchFamily="18" charset="0"/>
                <a:ea typeface="微软雅黑" panose="020B0503020204020204" pitchFamily="34" charset="-122"/>
                <a:cs typeface="Times New Roman" panose="02020603050405020304" pitchFamily="18" charset="0"/>
              </a:rPr>
              <a:t>、</a:t>
            </a:r>
            <a:r>
              <a:rPr lang="en-US" sz="1600" b="0" dirty="0">
                <a:latin typeface="Times New Roman" panose="02020603050405020304" pitchFamily="18" charset="0"/>
                <a:ea typeface="微软雅黑" panose="020B0503020204020204" pitchFamily="34" charset="-122"/>
                <a:cs typeface="Times New Roman" panose="02020603050405020304" pitchFamily="18" charset="0"/>
              </a:rPr>
              <a:t>Wish</a:t>
            </a:r>
            <a:r>
              <a:rPr lang="zh-CN" sz="1600" b="0" dirty="0">
                <a:latin typeface="Times New Roman" panose="02020603050405020304" pitchFamily="18" charset="0"/>
                <a:ea typeface="微软雅黑" panose="020B0503020204020204" pitchFamily="34" charset="-122"/>
                <a:cs typeface="Times New Roman" panose="02020603050405020304" pitchFamily="18" charset="0"/>
              </a:rPr>
              <a:t>、</a:t>
            </a:r>
            <a:r>
              <a:rPr lang="en-US" sz="1600" b="0" dirty="0">
                <a:latin typeface="Times New Roman" panose="02020603050405020304" pitchFamily="18" charset="0"/>
                <a:ea typeface="微软雅黑" panose="020B0503020204020204" pitchFamily="34" charset="-122"/>
                <a:cs typeface="Times New Roman" panose="02020603050405020304" pitchFamily="18" charset="0"/>
              </a:rPr>
              <a:t>Amazon</a:t>
            </a:r>
            <a:r>
              <a:rPr lang="zh-CN" sz="1600" b="0" dirty="0">
                <a:latin typeface="Times New Roman" panose="02020603050405020304" pitchFamily="18" charset="0"/>
                <a:ea typeface="微软雅黑" panose="020B0503020204020204" pitchFamily="34" charset="-122"/>
                <a:cs typeface="Times New Roman" panose="02020603050405020304" pitchFamily="18" charset="0"/>
              </a:rPr>
              <a:t>的热销单品，协助卖家快速选品、便捷铺货、放心采购。</a:t>
            </a:r>
          </a:p>
          <a:p>
            <a:pPr indent="0" fontAlgn="auto">
              <a:lnSpc>
                <a:spcPct val="150000"/>
              </a:lnSpc>
            </a:pPr>
            <a:r>
              <a:rPr lang="zh-CN" sz="1600" b="1" dirty="0">
                <a:latin typeface="Times New Roman" panose="02020603050405020304" pitchFamily="18" charset="0"/>
                <a:ea typeface="微软雅黑" panose="020B0503020204020204" pitchFamily="34" charset="-122"/>
                <a:cs typeface="Times New Roman" panose="02020603050405020304" pitchFamily="18" charset="0"/>
              </a:rPr>
              <a:t>4．市场数据验证分析</a:t>
            </a:r>
            <a:endParaRPr lang="zh-CN" sz="1600" b="0" dirty="0">
              <a:latin typeface="Times New Roman" panose="02020603050405020304" pitchFamily="18" charset="0"/>
              <a:ea typeface="微软雅黑" panose="020B0503020204020204" pitchFamily="34" charset="-122"/>
              <a:cs typeface="Times New Roman" panose="02020603050405020304" pitchFamily="18" charset="0"/>
            </a:endParaRPr>
          </a:p>
          <a:p>
            <a:pPr indent="0" fontAlgn="auto">
              <a:lnSpc>
                <a:spcPct val="150000"/>
              </a:lnSpc>
            </a:pPr>
            <a:r>
              <a:rPr lang="zh-CN" sz="1600" b="0" dirty="0">
                <a:latin typeface="Times New Roman" panose="02020603050405020304" pitchFamily="18" charset="0"/>
                <a:ea typeface="微软雅黑" panose="020B0503020204020204" pitchFamily="34" charset="-122"/>
                <a:cs typeface="Times New Roman" panose="02020603050405020304" pitchFamily="18" charset="0"/>
              </a:rPr>
              <a:t>        如果已经基本确定了某款产品，卖家还可以将所选择的产品在境外相关网站进行产品验证，如果和数据分析的产品一致，那么它就是一款有潜力</a:t>
            </a:r>
            <a:r>
              <a:rPr lang="en-US" sz="1600" b="0" dirty="0">
                <a:latin typeface="Times New Roman" panose="02020603050405020304" pitchFamily="18" charset="0"/>
                <a:ea typeface="微软雅黑" panose="020B0503020204020204" pitchFamily="34" charset="-122"/>
                <a:cs typeface="Times New Roman" panose="02020603050405020304" pitchFamily="18" charset="0"/>
              </a:rPr>
              <a:t> </a:t>
            </a:r>
            <a:r>
              <a:rPr lang="zh-CN" sz="1600" b="0" dirty="0">
                <a:latin typeface="Times New Roman" panose="02020603050405020304" pitchFamily="18" charset="0"/>
                <a:ea typeface="微软雅黑" panose="020B0503020204020204" pitchFamily="34" charset="-122"/>
                <a:cs typeface="Times New Roman" panose="02020603050405020304" pitchFamily="18" charset="0"/>
              </a:rPr>
              <a:t>、符合境外需求的产品。从具体操作来看，我们可以打开境外的电商平台，如</a:t>
            </a:r>
            <a:r>
              <a:rPr lang="en-US" sz="1600" b="0" dirty="0">
                <a:latin typeface="Times New Roman" panose="02020603050405020304" pitchFamily="18" charset="0"/>
                <a:ea typeface="微软雅黑" panose="020B0503020204020204" pitchFamily="34" charset="-122"/>
                <a:cs typeface="Times New Roman" panose="02020603050405020304" pitchFamily="18" charset="0"/>
              </a:rPr>
              <a:t>eBay</a:t>
            </a:r>
            <a:r>
              <a:rPr lang="zh-CN" sz="1600" b="0" dirty="0">
                <a:latin typeface="Times New Roman" panose="02020603050405020304" pitchFamily="18" charset="0"/>
                <a:ea typeface="微软雅黑" panose="020B0503020204020204" pitchFamily="34" charset="-122"/>
                <a:cs typeface="Times New Roman" panose="02020603050405020304" pitchFamily="18" charset="0"/>
              </a:rPr>
              <a:t>、</a:t>
            </a:r>
            <a:r>
              <a:rPr lang="en-US" sz="1600" b="0" dirty="0">
                <a:latin typeface="Times New Roman" panose="02020603050405020304" pitchFamily="18" charset="0"/>
                <a:ea typeface="微软雅黑" panose="020B0503020204020204" pitchFamily="34" charset="-122"/>
                <a:cs typeface="Times New Roman" panose="02020603050405020304" pitchFamily="18" charset="0"/>
              </a:rPr>
              <a:t>Amazon</a:t>
            </a:r>
            <a:r>
              <a:rPr lang="zh-CN" sz="1600" b="0" dirty="0">
                <a:latin typeface="Times New Roman" panose="02020603050405020304" pitchFamily="18" charset="0"/>
                <a:ea typeface="微软雅黑" panose="020B0503020204020204" pitchFamily="34" charset="-122"/>
                <a:cs typeface="Times New Roman" panose="02020603050405020304" pitchFamily="18" charset="0"/>
              </a:rPr>
              <a:t>、</a:t>
            </a:r>
            <a:r>
              <a:rPr lang="en-US" sz="1600" b="0" dirty="0">
                <a:latin typeface="Times New Roman" panose="02020603050405020304" pitchFamily="18" charset="0"/>
                <a:ea typeface="微软雅黑" panose="020B0503020204020204" pitchFamily="34" charset="-122"/>
                <a:cs typeface="Times New Roman" panose="02020603050405020304" pitchFamily="18" charset="0"/>
              </a:rPr>
              <a:t>ASOS</a:t>
            </a:r>
            <a:r>
              <a:rPr lang="zh-CN" sz="1600" b="0" dirty="0">
                <a:latin typeface="Times New Roman" panose="02020603050405020304" pitchFamily="18" charset="0"/>
                <a:ea typeface="微软雅黑" panose="020B0503020204020204" pitchFamily="34" charset="-122"/>
                <a:cs typeface="Times New Roman" panose="02020603050405020304" pitchFamily="18" charset="0"/>
              </a:rPr>
              <a:t>、</a:t>
            </a:r>
            <a:r>
              <a:rPr lang="en-US" sz="1600" b="0" dirty="0" err="1">
                <a:latin typeface="Times New Roman" panose="02020603050405020304" pitchFamily="18" charset="0"/>
                <a:ea typeface="微软雅黑" panose="020B0503020204020204" pitchFamily="34" charset="-122"/>
                <a:cs typeface="Times New Roman" panose="02020603050405020304" pitchFamily="18" charset="0"/>
              </a:rPr>
              <a:t>Gmarket</a:t>
            </a:r>
            <a:r>
              <a:rPr lang="zh-CN" sz="1600" b="0" dirty="0">
                <a:latin typeface="Times New Roman" panose="02020603050405020304" pitchFamily="18" charset="0"/>
                <a:ea typeface="微软雅黑" panose="020B0503020204020204" pitchFamily="34" charset="-122"/>
                <a:cs typeface="Times New Roman" panose="02020603050405020304" pitchFamily="18" charset="0"/>
              </a:rPr>
              <a:t>等，查看爆款或引流款、热卖产品、搜索关键词等信息。</a:t>
            </a:r>
            <a:endPar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6"/>
          <p:cNvSpPr/>
          <p:nvPr/>
        </p:nvSpPr>
        <p:spPr>
          <a:xfrm>
            <a:off x="793031" y="207058"/>
            <a:ext cx="3563796"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l" eaLnBrk="1" hangingPunct="1">
              <a:spcBef>
                <a:spcPct val="0"/>
              </a:spcBef>
              <a:buFontTx/>
              <a:buNone/>
            </a:pPr>
            <a:r>
              <a:rPr lang="en-US" altLang="zh-CN" sz="2800" dirty="0">
                <a:solidFill>
                  <a:schemeClr val="bg1"/>
                </a:solidFill>
                <a:latin typeface="微软雅黑" panose="020B0503020204020204" pitchFamily="34" charset="-122"/>
                <a:ea typeface="微软雅黑" panose="020B0503020204020204" pitchFamily="34" charset="-122"/>
                <a:sym typeface="+mn-ea"/>
              </a:rPr>
              <a:t>1.2</a:t>
            </a:r>
            <a:r>
              <a:rPr lang="zh-CN" altLang="en-US" sz="2800" dirty="0">
                <a:solidFill>
                  <a:schemeClr val="bg1"/>
                </a:solidFill>
                <a:latin typeface="微软雅黑" panose="020B0503020204020204" pitchFamily="34" charset="-122"/>
                <a:ea typeface="微软雅黑" panose="020B0503020204020204" pitchFamily="34" charset="-122"/>
                <a:sym typeface="+mn-ea"/>
              </a:rPr>
              <a:t>跨境电商选品逻辑</a:t>
            </a:r>
          </a:p>
        </p:txBody>
      </p:sp>
      <p:sp>
        <p:nvSpPr>
          <p:cNvPr id="2" name="文本框 1"/>
          <p:cNvSpPr txBox="1"/>
          <p:nvPr/>
        </p:nvSpPr>
        <p:spPr>
          <a:xfrm>
            <a:off x="793115" y="1150620"/>
            <a:ext cx="10544810" cy="1568450"/>
          </a:xfrm>
          <a:prstGeom prst="rect">
            <a:avLst/>
          </a:prstGeom>
          <a:noFill/>
          <a:ln w="9525">
            <a:noFill/>
          </a:ln>
        </p:spPr>
        <p:txBody>
          <a:bodyPr wrap="square">
            <a:spAutoFit/>
          </a:bodyPr>
          <a:lstStyle/>
          <a:p>
            <a:pPr indent="0" algn="just" fontAlgn="auto">
              <a:lnSpc>
                <a:spcPct val="150000"/>
              </a:lnSpc>
            </a:pPr>
            <a:r>
              <a:rPr lang="zh-CN" sz="1600" b="1">
                <a:cs typeface="方正宋一简体" charset="0"/>
              </a:rPr>
              <a:t>5．产品战略布局</a:t>
            </a:r>
            <a:endParaRPr lang="zh-CN" sz="1600" b="0">
              <a:cs typeface="方正宋一简体" charset="0"/>
            </a:endParaRPr>
          </a:p>
          <a:p>
            <a:pPr indent="457200" algn="just" fontAlgn="auto">
              <a:lnSpc>
                <a:spcPct val="150000"/>
              </a:lnSpc>
            </a:pPr>
            <a:r>
              <a:rPr lang="zh-CN" altLang="en-US" sz="1600" b="0">
                <a:cs typeface="方正宋一简体" charset="0"/>
              </a:rPr>
              <a:t>通常情况下，卖家店铺的产品可以分为引流款、利润款、品牌形象款。引流款能够为店铺提供高流量、高曝光率、高点击量；利润款能为店铺提供利润；品牌形象款能够逐渐树立店铺的品牌形象。我们一般靠引流带动销量，3种产品类别应设置的数量、折扣率及利润率如表所示。</a:t>
            </a:r>
          </a:p>
        </p:txBody>
      </p:sp>
      <p:pic>
        <p:nvPicPr>
          <p:cNvPr id="3" name="图片 2"/>
          <p:cNvPicPr>
            <a:picLocks noChangeAspect="1"/>
          </p:cNvPicPr>
          <p:nvPr/>
        </p:nvPicPr>
        <p:blipFill>
          <a:blip r:embed="rId2"/>
          <a:srcRect l="28090" t="29954" r="6181" b="45934"/>
          <a:stretch>
            <a:fillRect/>
          </a:stretch>
        </p:blipFill>
        <p:spPr>
          <a:xfrm>
            <a:off x="1286510" y="3316605"/>
            <a:ext cx="9616440" cy="1984375"/>
          </a:xfrm>
          <a:prstGeom prst="rect">
            <a:avLst/>
          </a:prstGeom>
        </p:spPr>
      </p:pic>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8828"/>
          <a:stretch>
            <a:fillRect/>
          </a:stretch>
        </p:blipFill>
        <p:spPr>
          <a:xfrm>
            <a:off x="-1" y="-1"/>
            <a:ext cx="12190413" cy="6859589"/>
          </a:xfrm>
          <a:prstGeom prst="rect">
            <a:avLst/>
          </a:prstGeom>
        </p:spPr>
      </p:pic>
      <p:sp>
        <p:nvSpPr>
          <p:cNvPr id="2" name="e7d195523061f1c0" descr="e7d195523061f1c01da5a1f0837ac25283df40ff0a16bfd61AE6AB84AD7EB485CA8019BF267F2027DE2BF09650313B56A435BB3664F8B916CA3777391AC088C283181605E184D6D6879568EB73EB808A103F0784C8DFC3E9CDD14B61FDDA6A8A6237D2DFE3BBAEC8979D824A43E015648F6CB3D1F8D3E352A4BDC9925C075CFF312C4A0BE75FDF5C" hidden="1"/>
          <p:cNvSpPr txBox="1"/>
          <p:nvPr/>
        </p:nvSpPr>
        <p:spPr>
          <a:xfrm>
            <a:off x="-237036" y="1201433"/>
            <a:ext cx="268743" cy="676863"/>
          </a:xfrm>
          <a:prstGeom prst="rect">
            <a:avLst/>
          </a:prstGeom>
          <a:noFill/>
        </p:spPr>
        <p:txBody>
          <a:bodyPr vert="wordArtVert" lIns="60936" tIns="30468" rIns="60936" bIns="30468" rtlCol="0">
            <a:spAutoFit/>
          </a:bodyPr>
          <a:lstStyle/>
          <a:p>
            <a:r>
              <a:rPr lang="en-US" altLang="zh-CN" sz="100"/>
              <a:t>e7d195523061f1c01da5a1f0837ac25283df40ff0a16bfd61AE6AB84AD7EB485CA8019BF267F2027DE2BF09650313B56A435BB3664F8B916CA3777391AC088C283181605E184D6D6879568EB73EB808A103F0784C8DFC3E9CDD14B61FDDA6A8A6237D2DFE3BBAEC8979D824A43E015648F6CB3D1F8D3E352A4BDC9925C075CFF312C4A0BE75FDF5C</a:t>
            </a:r>
            <a:endParaRPr lang="zh-CN" altLang="en-US" sz="100"/>
          </a:p>
        </p:txBody>
      </p:sp>
      <p:sp>
        <p:nvSpPr>
          <p:cNvPr id="5" name="矩形 4"/>
          <p:cNvSpPr/>
          <p:nvPr/>
        </p:nvSpPr>
        <p:spPr>
          <a:xfrm>
            <a:off x="3581467" y="0"/>
            <a:ext cx="8558686" cy="6859588"/>
          </a:xfrm>
          <a:prstGeom prst="rect">
            <a:avLst/>
          </a:prstGeom>
          <a:solidFill>
            <a:schemeClr val="bg1">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lIns="121908" tIns="60954" rIns="121908" bIns="60954" rtlCol="0" anchor="ctr"/>
          <a:lstStyle/>
          <a:p>
            <a:pPr algn="ctr"/>
            <a:endParaRPr kumimoji="1" lang="zh-CN" altLang="en-US"/>
          </a:p>
        </p:txBody>
      </p:sp>
      <p:sp>
        <p:nvSpPr>
          <p:cNvPr id="9" name="矩形 8" descr="e7d195523061f1c01da5a1f0837ac25283df40ff0a16bfd61AE6AB84AD7EB485CA8019BF267F2027DE2BF09650313B56A435BB3664F8B916CA3777391AC088C283181605E184D6D6879568EB73EB808A103F0784C8DFC3E9CDD14B61FDDA6A8A6237D2DFE3BBAEC8979D824A43E015648F6CB3D1F8D3E352A4BDC9925C075CFF312C4A0BE75FDF5C"/>
          <p:cNvSpPr/>
          <p:nvPr/>
        </p:nvSpPr>
        <p:spPr>
          <a:xfrm>
            <a:off x="6135575" y="3153904"/>
            <a:ext cx="4781351" cy="551180"/>
          </a:xfrm>
          <a:prstGeom prst="rect">
            <a:avLst/>
          </a:prstGeom>
          <a:noFill/>
        </p:spPr>
        <p:txBody>
          <a:bodyPr wrap="square" lIns="121908" tIns="60954" rIns="121908" bIns="60954">
            <a:spAutoFit/>
          </a:bodyPr>
          <a:lstStyle/>
          <a:p>
            <a:r>
              <a:rPr lang="zh-CN" altLang="en-US" sz="28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跨境电商的市场调研</a:t>
            </a:r>
          </a:p>
        </p:txBody>
      </p:sp>
      <p:sp>
        <p:nvSpPr>
          <p:cNvPr id="16" name="矩形 15" descr="e7d195523061f1c01da5a1f0837ac25283df40ff0a16bfd61AE6AB84AD7EB485CA8019BF267F2027DE2BF09650313B56A435BB3664F8B916CA3777391AC088C283181605E184D6D6879568EB73EB808A103F0784C8DFC3E9CDD14B61FDDA6A8A6237D2DFE3BBAEC8979D824A43E015648F6CB3D1F8D3E352A4BDC9925C075CFF312C4A0BE75FDF5C"/>
          <p:cNvSpPr/>
          <p:nvPr/>
        </p:nvSpPr>
        <p:spPr>
          <a:xfrm>
            <a:off x="4806885" y="3162489"/>
            <a:ext cx="736716" cy="538597"/>
          </a:xfrm>
          <a:prstGeom prst="rect">
            <a:avLst/>
          </a:prstGeom>
          <a:solidFill>
            <a:srgbClr val="0070C0"/>
          </a:solidFill>
        </p:spPr>
        <p:txBody>
          <a:bodyPr wrap="none" lIns="121908" tIns="60954" rIns="121908" bIns="60954">
            <a:spAutoFit/>
          </a:bodyPr>
          <a:lstStyle/>
          <a:p>
            <a:pPr lvl="0"/>
            <a:r>
              <a:rPr lang="en-US" altLang="zh-CN" sz="27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1.3</a:t>
            </a: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6"/>
          <p:cNvSpPr/>
          <p:nvPr/>
        </p:nvSpPr>
        <p:spPr>
          <a:xfrm>
            <a:off x="793031" y="207058"/>
            <a:ext cx="4044976" cy="95410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l" eaLnBrk="1" hangingPunct="1">
              <a:spcBef>
                <a:spcPct val="0"/>
              </a:spcBef>
              <a:buFontTx/>
              <a:buNone/>
            </a:pPr>
            <a:r>
              <a:rPr lang="en-US" altLang="zh-CN" sz="2800" dirty="0">
                <a:solidFill>
                  <a:schemeClr val="bg1"/>
                </a:solidFill>
                <a:latin typeface="微软雅黑" panose="020B0503020204020204" pitchFamily="34" charset="-122"/>
                <a:ea typeface="微软雅黑" panose="020B0503020204020204" pitchFamily="34" charset="-122"/>
                <a:sym typeface="+mn-ea"/>
              </a:rPr>
              <a:t>1.3</a:t>
            </a:r>
            <a:r>
              <a:rPr lang="zh-CN" altLang="en-US" sz="2800" dirty="0">
                <a:solidFill>
                  <a:schemeClr val="bg1"/>
                </a:solidFill>
                <a:latin typeface="微软雅黑" panose="020B0503020204020204" pitchFamily="34" charset="-122"/>
                <a:ea typeface="微软雅黑" panose="020B0503020204020204" pitchFamily="34" charset="-122"/>
                <a:sym typeface="+mn-ea"/>
              </a:rPr>
              <a:t>跨境电商的市场调研</a:t>
            </a:r>
          </a:p>
          <a:p>
            <a:pPr marL="0" lvl="0" indent="0" algn="l" eaLnBrk="1" hangingPunct="1">
              <a:spcBef>
                <a:spcPct val="0"/>
              </a:spcBef>
              <a:buFontTx/>
              <a:buNone/>
            </a:pPr>
            <a:endParaRPr lang="zh-CN" altLang="en-US" sz="2800" dirty="0">
              <a:solidFill>
                <a:schemeClr val="bg1"/>
              </a:solidFill>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793115" y="1572260"/>
            <a:ext cx="10930890" cy="2306955"/>
          </a:xfrm>
          <a:prstGeom prst="rect">
            <a:avLst/>
          </a:prstGeom>
          <a:noFill/>
        </p:spPr>
        <p:txBody>
          <a:bodyPr wrap="square" rtlCol="0" anchor="t">
            <a:spAutoFit/>
          </a:bodyPr>
          <a:lstStyle/>
          <a:p>
            <a:pPr algn="l">
              <a:lnSpc>
                <a:spcPct val="150000"/>
              </a:lnSpc>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sym typeface="+mn-ea"/>
              </a:rPr>
              <a:t>（一）网站数据观察</a:t>
            </a:r>
          </a:p>
          <a:p>
            <a:pPr lvl="1" algn="l">
              <a:lnSpc>
                <a:spcPct val="150000"/>
              </a:lnSpc>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sym typeface="+mn-ea"/>
              </a:rPr>
              <a:t>例如，在</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sym typeface="+mn-ea"/>
              </a:rPr>
              <a:t>速卖通平台</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sym typeface="+mn-ea"/>
              </a:rPr>
              <a:t>上，</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sym typeface="+mn-ea"/>
              </a:rPr>
              <a:t>单击速卖通首页的“Best Selling”，选择“Hot Products”或“Weekly Bestselling”，可以查看平台里卖得好的产品。</a:t>
            </a:r>
            <a:endPar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algn="l">
              <a:lnSpc>
                <a:spcPct val="150000"/>
              </a:lnSpc>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sym typeface="+mn-ea"/>
              </a:rPr>
              <a:t>（二）观察流行趋势 </a:t>
            </a:r>
          </a:p>
          <a:p>
            <a:pPr marL="1562100" lvl="2" indent="-342900" algn="l">
              <a:lnSpc>
                <a:spcPct val="150000"/>
              </a:lnSpc>
              <a:buFont typeface="Wingdings" panose="05000000000000000000" pitchFamily="2" charset="2"/>
              <a:buChar char="Ø"/>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sym typeface="+mn-ea"/>
              </a:rPr>
              <a:t>观察其他国家的本土电商网站</a:t>
            </a:r>
          </a:p>
          <a:p>
            <a:pPr marL="1562100" lvl="2" indent="-342900" algn="l">
              <a:lnSpc>
                <a:spcPct val="150000"/>
              </a:lnSpc>
              <a:buFont typeface="Wingdings" panose="05000000000000000000" pitchFamily="2" charset="2"/>
              <a:buChar char="Ø"/>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sym typeface="+mn-ea"/>
              </a:rPr>
              <a:t>通过</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sym typeface="+mn-ea"/>
              </a:rPr>
              <a:t>SNS</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sym typeface="+mn-ea"/>
              </a:rPr>
              <a:t>平台了解流行趋势</a:t>
            </a:r>
            <a:endPar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extBox 5" hidden="1"/>
          <p:cNvSpPr txBox="1">
            <a:spLocks noChangeArrowheads="1"/>
          </p:cNvSpPr>
          <p:nvPr/>
        </p:nvSpPr>
        <p:spPr bwMode="auto">
          <a:xfrm>
            <a:off x="3462522" y="1954666"/>
            <a:ext cx="1943550" cy="831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latin typeface="微软雅黑" panose="020B0503020204020204" pitchFamily="34" charset="-122"/>
                <a:ea typeface="微软雅黑" panose="020B0503020204020204" pitchFamily="34" charset="-122"/>
              </a:rPr>
              <a:t>点击添加文本</a:t>
            </a:r>
          </a:p>
        </p:txBody>
      </p:sp>
      <p:sp>
        <p:nvSpPr>
          <p:cNvPr id="14338" name="矩形 6" hidden="1"/>
          <p:cNvSpPr>
            <a:spLocks noChangeArrowheads="1"/>
          </p:cNvSpPr>
          <p:nvPr/>
        </p:nvSpPr>
        <p:spPr bwMode="auto">
          <a:xfrm>
            <a:off x="3462522" y="3026476"/>
            <a:ext cx="1471954" cy="831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latin typeface="微软雅黑" panose="020B0503020204020204" pitchFamily="34" charset="-122"/>
                <a:ea typeface="微软雅黑" panose="020B0503020204020204" pitchFamily="34" charset="-122"/>
              </a:rPr>
              <a:t>点击添加文本</a:t>
            </a:r>
          </a:p>
        </p:txBody>
      </p:sp>
      <p:sp>
        <p:nvSpPr>
          <p:cNvPr id="14339" name="矩形 7" hidden="1"/>
          <p:cNvSpPr>
            <a:spLocks noChangeArrowheads="1"/>
          </p:cNvSpPr>
          <p:nvPr/>
        </p:nvSpPr>
        <p:spPr bwMode="auto">
          <a:xfrm>
            <a:off x="3533976" y="4241195"/>
            <a:ext cx="1471953" cy="831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latin typeface="微软雅黑" panose="020B0503020204020204" pitchFamily="34" charset="-122"/>
                <a:ea typeface="微软雅黑" panose="020B0503020204020204" pitchFamily="34" charset="-122"/>
              </a:rPr>
              <a:t>点击添加文本</a:t>
            </a:r>
          </a:p>
        </p:txBody>
      </p:sp>
      <p:sp>
        <p:nvSpPr>
          <p:cNvPr id="14340" name="矩形 8" hidden="1"/>
          <p:cNvSpPr>
            <a:spLocks noChangeArrowheads="1"/>
          </p:cNvSpPr>
          <p:nvPr/>
        </p:nvSpPr>
        <p:spPr bwMode="auto">
          <a:xfrm>
            <a:off x="3533976" y="5527368"/>
            <a:ext cx="1471953" cy="831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latin typeface="微软雅黑" panose="020B0503020204020204" pitchFamily="34" charset="-122"/>
                <a:ea typeface="微软雅黑" panose="020B0503020204020204" pitchFamily="34" charset="-122"/>
              </a:rPr>
              <a:t>点击添加文本</a:t>
            </a:r>
          </a:p>
        </p:txBody>
      </p:sp>
      <p:sp>
        <p:nvSpPr>
          <p:cNvPr id="12" name="矩形 6"/>
          <p:cNvSpPr/>
          <p:nvPr/>
        </p:nvSpPr>
        <p:spPr>
          <a:xfrm>
            <a:off x="793031" y="207058"/>
            <a:ext cx="4044976" cy="95410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l" eaLnBrk="1" hangingPunct="1">
              <a:spcBef>
                <a:spcPct val="0"/>
              </a:spcBef>
              <a:buFontTx/>
              <a:buNone/>
            </a:pPr>
            <a:r>
              <a:rPr lang="en-US" altLang="zh-CN" sz="2800" dirty="0">
                <a:solidFill>
                  <a:schemeClr val="bg1"/>
                </a:solidFill>
                <a:latin typeface="微软雅黑" panose="020B0503020204020204" pitchFamily="34" charset="-122"/>
                <a:ea typeface="微软雅黑" panose="020B0503020204020204" pitchFamily="34" charset="-122"/>
                <a:sym typeface="+mn-ea"/>
              </a:rPr>
              <a:t>1.3</a:t>
            </a:r>
            <a:r>
              <a:rPr lang="zh-CN" altLang="en-US" sz="2800" dirty="0">
                <a:solidFill>
                  <a:schemeClr val="bg1"/>
                </a:solidFill>
                <a:latin typeface="微软雅黑" panose="020B0503020204020204" pitchFamily="34" charset="-122"/>
                <a:ea typeface="微软雅黑" panose="020B0503020204020204" pitchFamily="34" charset="-122"/>
                <a:sym typeface="+mn-ea"/>
              </a:rPr>
              <a:t>跨境电商的市场调研</a:t>
            </a:r>
          </a:p>
          <a:p>
            <a:pPr marL="0" lvl="0" indent="0" algn="l" eaLnBrk="1" hangingPunct="1">
              <a:spcBef>
                <a:spcPct val="0"/>
              </a:spcBef>
              <a:buFontTx/>
              <a:buNone/>
            </a:pPr>
            <a:endParaRPr lang="zh-CN" altLang="en-US" sz="2800" dirty="0">
              <a:solidFill>
                <a:schemeClr val="bg1"/>
              </a:solidFill>
              <a:latin typeface="微软雅黑" panose="020B0503020204020204" pitchFamily="34" charset="-122"/>
              <a:ea typeface="微软雅黑" panose="020B0503020204020204" pitchFamily="34" charset="-122"/>
              <a:sym typeface="+mn-ea"/>
            </a:endParaRPr>
          </a:p>
        </p:txBody>
      </p:sp>
      <p:sp>
        <p:nvSpPr>
          <p:cNvPr id="13" name="文本框 3"/>
          <p:cNvSpPr txBox="1">
            <a:spLocks noChangeArrowheads="1"/>
          </p:cNvSpPr>
          <p:nvPr/>
        </p:nvSpPr>
        <p:spPr bwMode="auto">
          <a:xfrm>
            <a:off x="1235318" y="715230"/>
            <a:ext cx="5843587"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1" eaLnBrk="1">
              <a:lnSpc>
                <a:spcPct val="150000"/>
              </a:lnSpc>
            </a:pPr>
            <a:r>
              <a:rPr lang="zh-CN" altLang="en-US" sz="1800" b="1" noProof="1">
                <a:solidFill>
                  <a:srgbClr val="000000"/>
                </a:solidFill>
                <a:latin typeface="微软雅黑" panose="020B0503020204020204" pitchFamily="34" charset="-122"/>
                <a:ea typeface="微软雅黑" panose="020B0503020204020204" pitchFamily="34" charset="-122"/>
                <a:sym typeface="+mn-ea"/>
              </a:rPr>
              <a:t>（</a:t>
            </a:r>
            <a:r>
              <a:rPr lang="zh-CN" altLang="zh-CN" sz="1800" b="1" noProof="1">
                <a:solidFill>
                  <a:srgbClr val="000000"/>
                </a:solidFill>
                <a:latin typeface="微软雅黑" panose="020B0503020204020204" pitchFamily="34" charset="-122"/>
                <a:ea typeface="微软雅黑" panose="020B0503020204020204" pitchFamily="34" charset="-122"/>
                <a:sym typeface="+mn-ea"/>
              </a:rPr>
              <a:t>1</a:t>
            </a:r>
            <a:r>
              <a:rPr lang="zh-CN" altLang="en-US" sz="1800" b="1" noProof="1">
                <a:solidFill>
                  <a:srgbClr val="000000"/>
                </a:solidFill>
                <a:latin typeface="微软雅黑" panose="020B0503020204020204" pitchFamily="34" charset="-122"/>
                <a:ea typeface="微软雅黑" panose="020B0503020204020204" pitchFamily="34" charset="-122"/>
                <a:sym typeface="+mn-ea"/>
              </a:rPr>
              <a:t>）观察其他国家的本土电商网站</a:t>
            </a:r>
          </a:p>
        </p:txBody>
      </p:sp>
      <p:graphicFrame>
        <p:nvGraphicFramePr>
          <p:cNvPr id="14" name="表格 13"/>
          <p:cNvGraphicFramePr/>
          <p:nvPr>
            <p:extLst>
              <p:ext uri="{D42A27DB-BD31-4B8C-83A1-F6EECF244321}">
                <p14:modId xmlns:p14="http://schemas.microsoft.com/office/powerpoint/2010/main" val="445352183"/>
              </p:ext>
            </p:extLst>
          </p:nvPr>
        </p:nvGraphicFramePr>
        <p:xfrm>
          <a:off x="2466241" y="1267680"/>
          <a:ext cx="7504113" cy="4895850"/>
        </p:xfrm>
        <a:graphic>
          <a:graphicData uri="http://schemas.openxmlformats.org/drawingml/2006/table">
            <a:tbl>
              <a:tblPr firstRow="1" bandRow="1">
                <a:tableStyleId>{BDBED569-4797-4DF1-A0F4-6AAB3CD982D8}</a:tableStyleId>
              </a:tblPr>
              <a:tblGrid>
                <a:gridCol w="1269311">
                  <a:extLst>
                    <a:ext uri="{9D8B030D-6E8A-4147-A177-3AD203B41FA5}">
                      <a16:colId xmlns:a16="http://schemas.microsoft.com/office/drawing/2014/main" val="20000"/>
                    </a:ext>
                  </a:extLst>
                </a:gridCol>
                <a:gridCol w="6234802">
                  <a:extLst>
                    <a:ext uri="{9D8B030D-6E8A-4147-A177-3AD203B41FA5}">
                      <a16:colId xmlns:a16="http://schemas.microsoft.com/office/drawing/2014/main" val="20001"/>
                    </a:ext>
                  </a:extLst>
                </a:gridCol>
              </a:tblGrid>
              <a:tr h="304800">
                <a:tc rowSpan="4">
                  <a:txBody>
                    <a:bodyPr/>
                    <a:lstStyle/>
                    <a:p>
                      <a:pPr>
                        <a:buNone/>
                      </a:pPr>
                      <a:r>
                        <a:rPr lang="zh-CN" altLang="en-US" sz="1400" dirty="0">
                          <a:latin typeface="Times New Roman" panose="02020603050405020304" pitchFamily="18" charset="0"/>
                        </a:rPr>
                        <a:t>美国</a:t>
                      </a:r>
                    </a:p>
                  </a:txBody>
                  <a:tcPr marL="91436" marR="91436"/>
                </a:tc>
                <a:tc>
                  <a:txBody>
                    <a:bodyPr/>
                    <a:lstStyle/>
                    <a:p>
                      <a:pPr>
                        <a:buNone/>
                      </a:pPr>
                      <a:r>
                        <a:rPr lang="en-US" altLang="zh-CN" sz="1400" dirty="0">
                          <a:latin typeface="Times New Roman" panose="02020603050405020304" pitchFamily="18" charset="0"/>
                          <a:cs typeface="Times New Roman" panose="02020603050405020304" pitchFamily="18" charset="0"/>
                        </a:rPr>
                        <a:t>Amazon</a:t>
                      </a:r>
                      <a:r>
                        <a:rPr lang="zh-CN" altLang="en-US" sz="1400" dirty="0">
                          <a:latin typeface="Times New Roman" panose="02020603050405020304" pitchFamily="18" charset="0"/>
                          <a:cs typeface="Times New Roman" panose="02020603050405020304" pitchFamily="18" charset="0"/>
                        </a:rPr>
                        <a:t>，亚马逊</a:t>
                      </a:r>
                    </a:p>
                  </a:txBody>
                  <a:tcPr marL="91436" marR="91436"/>
                </a:tc>
                <a:extLst>
                  <a:ext uri="{0D108BD9-81ED-4DB2-BD59-A6C34878D82A}">
                    <a16:rowId xmlns:a16="http://schemas.microsoft.com/office/drawing/2014/main" val="10000"/>
                  </a:ext>
                </a:extLst>
              </a:tr>
              <a:tr h="304800">
                <a:tc vMerge="1">
                  <a:txBody>
                    <a:bodyPr/>
                    <a:lstStyle/>
                    <a:p>
                      <a:endParaRPr lang="zh-CN"/>
                    </a:p>
                  </a:txBody>
                  <a:tcPr/>
                </a:tc>
                <a:tc>
                  <a:txBody>
                    <a:bodyPr/>
                    <a:lstStyle/>
                    <a:p>
                      <a:pPr>
                        <a:buNone/>
                      </a:pPr>
                      <a:r>
                        <a:rPr lang="zh-CN" altLang="en-US" sz="1400" dirty="0">
                          <a:latin typeface="Times New Roman" panose="02020603050405020304" pitchFamily="18" charset="0"/>
                          <a:cs typeface="Times New Roman" panose="02020603050405020304" pitchFamily="18" charset="0"/>
                        </a:rPr>
                        <a:t>Walmart，沃尔玛</a:t>
                      </a:r>
                    </a:p>
                  </a:txBody>
                  <a:tcPr marL="91436" marR="91436"/>
                </a:tc>
                <a:extLst>
                  <a:ext uri="{0D108BD9-81ED-4DB2-BD59-A6C34878D82A}">
                    <a16:rowId xmlns:a16="http://schemas.microsoft.com/office/drawing/2014/main" val="10001"/>
                  </a:ext>
                </a:extLst>
              </a:tr>
              <a:tr h="243840">
                <a:tc vMerge="1">
                  <a:txBody>
                    <a:bodyPr/>
                    <a:lstStyle/>
                    <a:p>
                      <a:endParaRPr lang="zh-CN"/>
                    </a:p>
                  </a:txBody>
                  <a:tcPr/>
                </a:tc>
                <a:tc>
                  <a:txBody>
                    <a:bodyPr/>
                    <a:lstStyle/>
                    <a:p>
                      <a:pPr>
                        <a:buNone/>
                      </a:pPr>
                      <a:r>
                        <a:rPr lang="en-US" altLang="zh-CN" sz="1400" dirty="0">
                          <a:latin typeface="Times New Roman" panose="02020603050405020304" pitchFamily="18" charset="0"/>
                          <a:cs typeface="Times New Roman" panose="02020603050405020304" pitchFamily="18" charset="0"/>
                        </a:rPr>
                        <a:t>eBay</a:t>
                      </a:r>
                      <a:r>
                        <a:rPr lang="zh-CN" altLang="en-US" sz="1400" dirty="0">
                          <a:latin typeface="Times New Roman" panose="02020603050405020304" pitchFamily="18" charset="0"/>
                          <a:cs typeface="Times New Roman" panose="02020603050405020304" pitchFamily="18" charset="0"/>
                        </a:rPr>
                        <a:t>，易贝</a:t>
                      </a:r>
                    </a:p>
                  </a:txBody>
                  <a:tcPr marL="91436" marR="91436"/>
                </a:tc>
                <a:extLst>
                  <a:ext uri="{0D108BD9-81ED-4DB2-BD59-A6C34878D82A}">
                    <a16:rowId xmlns:a16="http://schemas.microsoft.com/office/drawing/2014/main" val="10002"/>
                  </a:ext>
                </a:extLst>
              </a:tr>
              <a:tr h="304800">
                <a:tc vMerge="1">
                  <a:txBody>
                    <a:bodyPr/>
                    <a:lstStyle/>
                    <a:p>
                      <a:endParaRPr lang="zh-CN"/>
                    </a:p>
                  </a:txBody>
                  <a:tcPr/>
                </a:tc>
                <a:tc>
                  <a:txBody>
                    <a:bodyPr/>
                    <a:lstStyle/>
                    <a:p>
                      <a:pPr>
                        <a:buNone/>
                      </a:pPr>
                      <a:r>
                        <a:rPr lang="en-US" altLang="zh-CN" sz="1400" dirty="0">
                          <a:latin typeface="Times New Roman" panose="02020603050405020304" pitchFamily="18" charset="0"/>
                          <a:cs typeface="Times New Roman" panose="02020603050405020304" pitchFamily="18" charset="0"/>
                        </a:rPr>
                        <a:t>Best Buy</a:t>
                      </a:r>
                      <a:r>
                        <a:rPr lang="zh-CN" altLang="en-US" sz="1400" dirty="0">
                          <a:latin typeface="Times New Roman" panose="02020603050405020304" pitchFamily="18" charset="0"/>
                          <a:cs typeface="Times New Roman" panose="02020603050405020304" pitchFamily="18" charset="0"/>
                        </a:rPr>
                        <a:t>，百思买</a:t>
                      </a:r>
                    </a:p>
                  </a:txBody>
                  <a:tcPr marL="91436" marR="91436"/>
                </a:tc>
                <a:extLst>
                  <a:ext uri="{0D108BD9-81ED-4DB2-BD59-A6C34878D82A}">
                    <a16:rowId xmlns:a16="http://schemas.microsoft.com/office/drawing/2014/main" val="10003"/>
                  </a:ext>
                </a:extLst>
              </a:tr>
              <a:tr h="224790">
                <a:tc rowSpan="5">
                  <a:txBody>
                    <a:bodyPr/>
                    <a:lstStyle/>
                    <a:p>
                      <a:pPr>
                        <a:buNone/>
                      </a:pPr>
                      <a:r>
                        <a:rPr lang="zh-CN" altLang="en-US" sz="1400">
                          <a:latin typeface="Times New Roman" panose="02020603050405020304" pitchFamily="18" charset="0"/>
                        </a:rPr>
                        <a:t>俄罗斯</a:t>
                      </a:r>
                    </a:p>
                  </a:txBody>
                  <a:tcPr marL="91436" marR="91436"/>
                </a:tc>
                <a:tc>
                  <a:txBody>
                    <a:bodyPr/>
                    <a:lstStyle/>
                    <a:p>
                      <a:pPr>
                        <a:buNone/>
                      </a:pPr>
                      <a:r>
                        <a:rPr lang="zh-CN" altLang="en-US" sz="1400" dirty="0">
                          <a:latin typeface="Times New Roman" panose="02020603050405020304" pitchFamily="18" charset="0"/>
                          <a:cs typeface="Times New Roman" panose="02020603050405020304" pitchFamily="18" charset="0"/>
                        </a:rPr>
                        <a:t>UImart，俄罗斯最大的电商平台</a:t>
                      </a:r>
                    </a:p>
                  </a:txBody>
                  <a:tcPr marL="91436" marR="91436"/>
                </a:tc>
                <a:extLst>
                  <a:ext uri="{0D108BD9-81ED-4DB2-BD59-A6C34878D82A}">
                    <a16:rowId xmlns:a16="http://schemas.microsoft.com/office/drawing/2014/main" val="10004"/>
                  </a:ext>
                </a:extLst>
              </a:tr>
              <a:tr h="224790">
                <a:tc vMerge="1">
                  <a:txBody>
                    <a:bodyPr/>
                    <a:lstStyle/>
                    <a:p>
                      <a:endParaRPr lang="zh-CN"/>
                    </a:p>
                  </a:txBody>
                  <a:tcPr/>
                </a:tc>
                <a:tc>
                  <a:txBody>
                    <a:bodyPr/>
                    <a:lstStyle/>
                    <a:p>
                      <a:pPr>
                        <a:buNone/>
                      </a:pPr>
                      <a:r>
                        <a:rPr lang="zh-CN" altLang="en-US" sz="1400">
                          <a:latin typeface="Times New Roman" panose="02020603050405020304" pitchFamily="18" charset="0"/>
                          <a:cs typeface="Times New Roman" panose="02020603050405020304" pitchFamily="18" charset="0"/>
                        </a:rPr>
                        <a:t>Ozon，俄罗斯老牌电商平台</a:t>
                      </a:r>
                    </a:p>
                  </a:txBody>
                  <a:tcPr marL="91436" marR="91436"/>
                </a:tc>
                <a:extLst>
                  <a:ext uri="{0D108BD9-81ED-4DB2-BD59-A6C34878D82A}">
                    <a16:rowId xmlns:a16="http://schemas.microsoft.com/office/drawing/2014/main" val="10005"/>
                  </a:ext>
                </a:extLst>
              </a:tr>
              <a:tr h="255270">
                <a:tc vMerge="1">
                  <a:txBody>
                    <a:bodyPr/>
                    <a:lstStyle/>
                    <a:p>
                      <a:endParaRPr lang="zh-CN"/>
                    </a:p>
                  </a:txBody>
                  <a:tcPr/>
                </a:tc>
                <a:tc>
                  <a:txBody>
                    <a:bodyPr/>
                    <a:lstStyle/>
                    <a:p>
                      <a:pPr>
                        <a:buNone/>
                      </a:pPr>
                      <a:r>
                        <a:rPr lang="zh-CN" altLang="en-US" sz="1400">
                          <a:latin typeface="Times New Roman" panose="02020603050405020304" pitchFamily="18" charset="0"/>
                          <a:cs typeface="Times New Roman" panose="02020603050405020304" pitchFamily="18" charset="0"/>
                        </a:rPr>
                        <a:t>Wildberries，时尚类电商平台</a:t>
                      </a:r>
                    </a:p>
                  </a:txBody>
                  <a:tcPr marL="91436" marR="91436"/>
                </a:tc>
                <a:extLst>
                  <a:ext uri="{0D108BD9-81ED-4DB2-BD59-A6C34878D82A}">
                    <a16:rowId xmlns:a16="http://schemas.microsoft.com/office/drawing/2014/main" val="10006"/>
                  </a:ext>
                </a:extLst>
              </a:tr>
              <a:tr h="255270">
                <a:tc vMerge="1">
                  <a:txBody>
                    <a:bodyPr/>
                    <a:lstStyle/>
                    <a:p>
                      <a:endParaRPr lang="zh-CN"/>
                    </a:p>
                  </a:txBody>
                  <a:tcPr/>
                </a:tc>
                <a:tc>
                  <a:txBody>
                    <a:bodyPr/>
                    <a:lstStyle/>
                    <a:p>
                      <a:pPr>
                        <a:buNone/>
                      </a:pPr>
                      <a:r>
                        <a:rPr lang="zh-CN" altLang="en-US" sz="1400">
                          <a:latin typeface="Times New Roman" panose="02020603050405020304" pitchFamily="18" charset="0"/>
                          <a:cs typeface="Times New Roman" panose="02020603050405020304" pitchFamily="18" charset="0"/>
                        </a:rPr>
                        <a:t>Citilink，3C家电电商平台</a:t>
                      </a:r>
                    </a:p>
                  </a:txBody>
                  <a:tcPr marL="91436" marR="91436"/>
                </a:tc>
                <a:extLst>
                  <a:ext uri="{0D108BD9-81ED-4DB2-BD59-A6C34878D82A}">
                    <a16:rowId xmlns:a16="http://schemas.microsoft.com/office/drawing/2014/main" val="10007"/>
                  </a:ext>
                </a:extLst>
              </a:tr>
              <a:tr h="240030">
                <a:tc vMerge="1">
                  <a:txBody>
                    <a:bodyPr/>
                    <a:lstStyle/>
                    <a:p>
                      <a:endParaRPr lang="zh-CN"/>
                    </a:p>
                  </a:txBody>
                  <a:tcPr/>
                </a:tc>
                <a:tc>
                  <a:txBody>
                    <a:bodyPr/>
                    <a:lstStyle/>
                    <a:p>
                      <a:pPr>
                        <a:buNone/>
                      </a:pPr>
                      <a:r>
                        <a:rPr lang="zh-CN" altLang="en-US" sz="1400">
                          <a:latin typeface="Times New Roman" panose="02020603050405020304" pitchFamily="18" charset="0"/>
                          <a:cs typeface="Times New Roman" panose="02020603050405020304" pitchFamily="18" charset="0"/>
                        </a:rPr>
                        <a:t>Lamoda，时尚服装电商平台</a:t>
                      </a:r>
                    </a:p>
                  </a:txBody>
                  <a:tcPr marL="91436" marR="91436"/>
                </a:tc>
                <a:extLst>
                  <a:ext uri="{0D108BD9-81ED-4DB2-BD59-A6C34878D82A}">
                    <a16:rowId xmlns:a16="http://schemas.microsoft.com/office/drawing/2014/main" val="10008"/>
                  </a:ext>
                </a:extLst>
              </a:tr>
              <a:tr h="270510">
                <a:tc rowSpan="2">
                  <a:txBody>
                    <a:bodyPr/>
                    <a:lstStyle/>
                    <a:p>
                      <a:pPr>
                        <a:buNone/>
                      </a:pPr>
                      <a:r>
                        <a:rPr lang="zh-CN" altLang="en-US" sz="1400">
                          <a:latin typeface="Times New Roman" panose="02020603050405020304" pitchFamily="18" charset="0"/>
                        </a:rPr>
                        <a:t>巴西</a:t>
                      </a:r>
                    </a:p>
                  </a:txBody>
                  <a:tcPr marL="91436" marR="91436"/>
                </a:tc>
                <a:tc>
                  <a:txBody>
                    <a:bodyPr/>
                    <a:lstStyle/>
                    <a:p>
                      <a:pPr>
                        <a:buNone/>
                      </a:pPr>
                      <a:r>
                        <a:rPr lang="zh-CN" altLang="en-US" sz="1400">
                          <a:latin typeface="Times New Roman" panose="02020603050405020304" pitchFamily="18" charset="0"/>
                          <a:cs typeface="Times New Roman" panose="02020603050405020304" pitchFamily="18" charset="0"/>
                        </a:rPr>
                        <a:t>Mercadolire.com.bor，巴西本土最大的C2C平台</a:t>
                      </a:r>
                    </a:p>
                  </a:txBody>
                  <a:tcPr marL="91436" marR="91436"/>
                </a:tc>
                <a:extLst>
                  <a:ext uri="{0D108BD9-81ED-4DB2-BD59-A6C34878D82A}">
                    <a16:rowId xmlns:a16="http://schemas.microsoft.com/office/drawing/2014/main" val="10009"/>
                  </a:ext>
                </a:extLst>
              </a:tr>
              <a:tr h="262255">
                <a:tc vMerge="1">
                  <a:txBody>
                    <a:bodyPr/>
                    <a:lstStyle/>
                    <a:p>
                      <a:endParaRPr lang="zh-CN"/>
                    </a:p>
                  </a:txBody>
                  <a:tcPr/>
                </a:tc>
                <a:tc>
                  <a:txBody>
                    <a:bodyPr/>
                    <a:lstStyle/>
                    <a:p>
                      <a:pPr>
                        <a:buNone/>
                      </a:pPr>
                      <a:r>
                        <a:rPr lang="zh-CN" altLang="en-US" sz="1400">
                          <a:latin typeface="Times New Roman" panose="02020603050405020304" pitchFamily="18" charset="0"/>
                          <a:cs typeface="Times New Roman" panose="02020603050405020304" pitchFamily="18" charset="0"/>
                        </a:rPr>
                        <a:t>Americanas. com.br，巴西本土的连锁零售商店</a:t>
                      </a:r>
                    </a:p>
                  </a:txBody>
                  <a:tcPr marL="91436" marR="91436"/>
                </a:tc>
                <a:extLst>
                  <a:ext uri="{0D108BD9-81ED-4DB2-BD59-A6C34878D82A}">
                    <a16:rowId xmlns:a16="http://schemas.microsoft.com/office/drawing/2014/main" val="10010"/>
                  </a:ext>
                </a:extLst>
              </a:tr>
              <a:tr h="240030">
                <a:tc>
                  <a:txBody>
                    <a:bodyPr/>
                    <a:lstStyle/>
                    <a:p>
                      <a:pPr>
                        <a:buNone/>
                      </a:pPr>
                      <a:r>
                        <a:rPr lang="zh-CN" altLang="en-US" sz="1400">
                          <a:latin typeface="Times New Roman" panose="02020603050405020304" pitchFamily="18" charset="0"/>
                        </a:rPr>
                        <a:t>西班牙</a:t>
                      </a:r>
                    </a:p>
                  </a:txBody>
                  <a:tcPr marL="91436" marR="91436"/>
                </a:tc>
                <a:tc>
                  <a:txBody>
                    <a:bodyPr/>
                    <a:lstStyle/>
                    <a:p>
                      <a:pPr>
                        <a:buNone/>
                      </a:pPr>
                      <a:r>
                        <a:rPr lang="zh-CN" altLang="en-US" sz="1400">
                          <a:latin typeface="Times New Roman" panose="02020603050405020304" pitchFamily="18" charset="0"/>
                          <a:cs typeface="Times New Roman" panose="02020603050405020304" pitchFamily="18" charset="0"/>
                        </a:rPr>
                        <a:t>Elcorteingles，西班牙最大的百货集团</a:t>
                      </a:r>
                    </a:p>
                  </a:txBody>
                  <a:tcPr marL="91436" marR="91436"/>
                </a:tc>
                <a:extLst>
                  <a:ext uri="{0D108BD9-81ED-4DB2-BD59-A6C34878D82A}">
                    <a16:rowId xmlns:a16="http://schemas.microsoft.com/office/drawing/2014/main" val="10011"/>
                  </a:ext>
                </a:extLst>
              </a:tr>
              <a:tr h="266700">
                <a:tc rowSpan="4">
                  <a:txBody>
                    <a:bodyPr/>
                    <a:lstStyle/>
                    <a:p>
                      <a:pPr>
                        <a:buNone/>
                      </a:pPr>
                      <a:r>
                        <a:rPr lang="zh-CN" altLang="en-US" sz="1400">
                          <a:latin typeface="Times New Roman" panose="02020603050405020304" pitchFamily="18" charset="0"/>
                        </a:rPr>
                        <a:t>法国电商网站</a:t>
                      </a:r>
                    </a:p>
                  </a:txBody>
                  <a:tcPr marL="91436" marR="91436"/>
                </a:tc>
                <a:tc>
                  <a:txBody>
                    <a:bodyPr/>
                    <a:lstStyle/>
                    <a:p>
                      <a:pPr>
                        <a:buNone/>
                      </a:pPr>
                      <a:r>
                        <a:rPr lang="zh-CN" altLang="en-US" sz="1400">
                          <a:latin typeface="Times New Roman" panose="02020603050405020304" pitchFamily="18" charset="0"/>
                          <a:cs typeface="Times New Roman" panose="02020603050405020304" pitchFamily="18" charset="0"/>
                        </a:rPr>
                        <a:t>Cdiscount</a:t>
                      </a:r>
                    </a:p>
                  </a:txBody>
                  <a:tcPr marL="91436" marR="91436"/>
                </a:tc>
                <a:extLst>
                  <a:ext uri="{0D108BD9-81ED-4DB2-BD59-A6C34878D82A}">
                    <a16:rowId xmlns:a16="http://schemas.microsoft.com/office/drawing/2014/main" val="10012"/>
                  </a:ext>
                </a:extLst>
              </a:tr>
              <a:tr h="224790">
                <a:tc vMerge="1">
                  <a:txBody>
                    <a:bodyPr/>
                    <a:lstStyle/>
                    <a:p>
                      <a:endParaRPr lang="zh-CN"/>
                    </a:p>
                  </a:txBody>
                  <a:tcPr/>
                </a:tc>
                <a:tc>
                  <a:txBody>
                    <a:bodyPr/>
                    <a:lstStyle/>
                    <a:p>
                      <a:pPr>
                        <a:buNone/>
                      </a:pPr>
                      <a:r>
                        <a:rPr lang="zh-CN" altLang="en-US" sz="1400">
                          <a:latin typeface="Times New Roman" panose="02020603050405020304" pitchFamily="18" charset="0"/>
                          <a:cs typeface="Times New Roman" panose="02020603050405020304" pitchFamily="18" charset="0"/>
                        </a:rPr>
                        <a:t>Fnac，法国老牌的图书和电子产品零售商</a:t>
                      </a:r>
                    </a:p>
                  </a:txBody>
                  <a:tcPr marL="91436" marR="91436"/>
                </a:tc>
                <a:extLst>
                  <a:ext uri="{0D108BD9-81ED-4DB2-BD59-A6C34878D82A}">
                    <a16:rowId xmlns:a16="http://schemas.microsoft.com/office/drawing/2014/main" val="10013"/>
                  </a:ext>
                </a:extLst>
              </a:tr>
              <a:tr h="278130">
                <a:tc vMerge="1">
                  <a:txBody>
                    <a:bodyPr/>
                    <a:lstStyle/>
                    <a:p>
                      <a:endParaRPr lang="zh-CN"/>
                    </a:p>
                  </a:txBody>
                  <a:tcPr/>
                </a:tc>
                <a:tc>
                  <a:txBody>
                    <a:bodyPr/>
                    <a:lstStyle/>
                    <a:p>
                      <a:pPr>
                        <a:buNone/>
                      </a:pPr>
                      <a:r>
                        <a:rPr lang="zh-CN" altLang="en-US" sz="1400">
                          <a:latin typeface="Times New Roman" panose="02020603050405020304" pitchFamily="18" charset="0"/>
                          <a:cs typeface="Times New Roman" panose="02020603050405020304" pitchFamily="18" charset="0"/>
                        </a:rPr>
                        <a:t>PriceMinister</a:t>
                      </a:r>
                    </a:p>
                  </a:txBody>
                  <a:tcPr marL="91436" marR="91436"/>
                </a:tc>
                <a:extLst>
                  <a:ext uri="{0D108BD9-81ED-4DB2-BD59-A6C34878D82A}">
                    <a16:rowId xmlns:a16="http://schemas.microsoft.com/office/drawing/2014/main" val="10014"/>
                  </a:ext>
                </a:extLst>
              </a:tr>
              <a:tr h="323850">
                <a:tc vMerge="1">
                  <a:txBody>
                    <a:bodyPr/>
                    <a:lstStyle/>
                    <a:p>
                      <a:endParaRPr lang="zh-CN"/>
                    </a:p>
                  </a:txBody>
                  <a:tcPr/>
                </a:tc>
                <a:tc>
                  <a:txBody>
                    <a:bodyPr/>
                    <a:lstStyle/>
                    <a:p>
                      <a:pPr>
                        <a:buNone/>
                      </a:pPr>
                      <a:r>
                        <a:rPr lang="zh-CN" altLang="en-US" sz="1400" dirty="0">
                          <a:latin typeface="Times New Roman" panose="02020603050405020304" pitchFamily="18" charset="0"/>
                          <a:cs typeface="Times New Roman" panose="02020603050405020304" pitchFamily="18" charset="0"/>
                        </a:rPr>
                        <a:t>La Redoute，乐都特，法国时尚品牌</a:t>
                      </a:r>
                    </a:p>
                  </a:txBody>
                  <a:tcPr marL="91436" marR="91436"/>
                </a:tc>
                <a:extLst>
                  <a:ext uri="{0D108BD9-81ED-4DB2-BD59-A6C34878D82A}">
                    <a16:rowId xmlns:a16="http://schemas.microsoft.com/office/drawing/2014/main" val="10015"/>
                  </a:ext>
                </a:extLst>
              </a:tr>
            </a:tbl>
          </a:graphicData>
        </a:graphic>
      </p:graphicFrame>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extBox 5" hidden="1"/>
          <p:cNvSpPr txBox="1">
            <a:spLocks noChangeArrowheads="1"/>
          </p:cNvSpPr>
          <p:nvPr/>
        </p:nvSpPr>
        <p:spPr bwMode="auto">
          <a:xfrm>
            <a:off x="3462522" y="1954666"/>
            <a:ext cx="1943550" cy="831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latin typeface="微软雅黑" panose="020B0503020204020204" pitchFamily="34" charset="-122"/>
                <a:ea typeface="微软雅黑" panose="020B0503020204020204" pitchFamily="34" charset="-122"/>
              </a:rPr>
              <a:t>点击添加文本</a:t>
            </a:r>
          </a:p>
        </p:txBody>
      </p:sp>
      <p:sp>
        <p:nvSpPr>
          <p:cNvPr id="14338" name="矩形 6" hidden="1"/>
          <p:cNvSpPr>
            <a:spLocks noChangeArrowheads="1"/>
          </p:cNvSpPr>
          <p:nvPr/>
        </p:nvSpPr>
        <p:spPr bwMode="auto">
          <a:xfrm>
            <a:off x="3462522" y="3026476"/>
            <a:ext cx="1471954" cy="831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latin typeface="微软雅黑" panose="020B0503020204020204" pitchFamily="34" charset="-122"/>
                <a:ea typeface="微软雅黑" panose="020B0503020204020204" pitchFamily="34" charset="-122"/>
              </a:rPr>
              <a:t>点击添加文本</a:t>
            </a:r>
          </a:p>
        </p:txBody>
      </p:sp>
      <p:sp>
        <p:nvSpPr>
          <p:cNvPr id="14339" name="矩形 7" hidden="1"/>
          <p:cNvSpPr>
            <a:spLocks noChangeArrowheads="1"/>
          </p:cNvSpPr>
          <p:nvPr/>
        </p:nvSpPr>
        <p:spPr bwMode="auto">
          <a:xfrm>
            <a:off x="3533976" y="4241195"/>
            <a:ext cx="1471953" cy="831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latin typeface="微软雅黑" panose="020B0503020204020204" pitchFamily="34" charset="-122"/>
                <a:ea typeface="微软雅黑" panose="020B0503020204020204" pitchFamily="34" charset="-122"/>
              </a:rPr>
              <a:t>点击添加文本</a:t>
            </a:r>
          </a:p>
        </p:txBody>
      </p:sp>
      <p:sp>
        <p:nvSpPr>
          <p:cNvPr id="14340" name="矩形 8" hidden="1"/>
          <p:cNvSpPr>
            <a:spLocks noChangeArrowheads="1"/>
          </p:cNvSpPr>
          <p:nvPr/>
        </p:nvSpPr>
        <p:spPr bwMode="auto">
          <a:xfrm>
            <a:off x="3533976" y="5527368"/>
            <a:ext cx="1471953" cy="831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latin typeface="微软雅黑" panose="020B0503020204020204" pitchFamily="34" charset="-122"/>
                <a:ea typeface="微软雅黑" panose="020B0503020204020204" pitchFamily="34" charset="-122"/>
              </a:rPr>
              <a:t>点击添加文本</a:t>
            </a:r>
          </a:p>
        </p:txBody>
      </p:sp>
      <p:sp>
        <p:nvSpPr>
          <p:cNvPr id="12" name="矩形 6"/>
          <p:cNvSpPr/>
          <p:nvPr/>
        </p:nvSpPr>
        <p:spPr>
          <a:xfrm>
            <a:off x="793031" y="207058"/>
            <a:ext cx="4044976" cy="95410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l" eaLnBrk="1" hangingPunct="1">
              <a:spcBef>
                <a:spcPct val="0"/>
              </a:spcBef>
              <a:buFontTx/>
              <a:buNone/>
            </a:pPr>
            <a:r>
              <a:rPr lang="en-US" altLang="zh-CN" sz="2800" dirty="0">
                <a:solidFill>
                  <a:schemeClr val="bg1"/>
                </a:solidFill>
                <a:latin typeface="微软雅黑" panose="020B0503020204020204" pitchFamily="34" charset="-122"/>
                <a:ea typeface="微软雅黑" panose="020B0503020204020204" pitchFamily="34" charset="-122"/>
                <a:sym typeface="+mn-ea"/>
              </a:rPr>
              <a:t>1.3</a:t>
            </a:r>
            <a:r>
              <a:rPr lang="zh-CN" altLang="en-US" sz="2800" dirty="0">
                <a:solidFill>
                  <a:schemeClr val="bg1"/>
                </a:solidFill>
                <a:latin typeface="微软雅黑" panose="020B0503020204020204" pitchFamily="34" charset="-122"/>
                <a:ea typeface="微软雅黑" panose="020B0503020204020204" pitchFamily="34" charset="-122"/>
                <a:sym typeface="+mn-ea"/>
              </a:rPr>
              <a:t>跨境电商的市场调研</a:t>
            </a:r>
          </a:p>
          <a:p>
            <a:pPr marL="0" lvl="0" indent="0" algn="l" eaLnBrk="1" hangingPunct="1">
              <a:spcBef>
                <a:spcPct val="0"/>
              </a:spcBef>
              <a:buFontTx/>
              <a:buNone/>
            </a:pPr>
            <a:endParaRPr lang="zh-CN" altLang="en-US" sz="2800" dirty="0">
              <a:solidFill>
                <a:schemeClr val="bg1"/>
              </a:solidFill>
              <a:latin typeface="微软雅黑" panose="020B0503020204020204" pitchFamily="34" charset="-122"/>
              <a:ea typeface="微软雅黑" panose="020B0503020204020204" pitchFamily="34" charset="-122"/>
              <a:sym typeface="+mn-ea"/>
            </a:endParaRPr>
          </a:p>
        </p:txBody>
      </p:sp>
      <p:sp>
        <p:nvSpPr>
          <p:cNvPr id="13" name="文本框 3"/>
          <p:cNvSpPr txBox="1">
            <a:spLocks noChangeArrowheads="1"/>
          </p:cNvSpPr>
          <p:nvPr/>
        </p:nvSpPr>
        <p:spPr bwMode="auto">
          <a:xfrm>
            <a:off x="1164979" y="1555587"/>
            <a:ext cx="5843587"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1" eaLnBrk="1">
              <a:lnSpc>
                <a:spcPct val="150000"/>
              </a:lnSpc>
            </a:pPr>
            <a:r>
              <a:rPr lang="zh-CN" altLang="en-US" sz="1800" b="1" noProof="1">
                <a:solidFill>
                  <a:srgbClr val="000000"/>
                </a:solidFill>
                <a:latin typeface="微软雅黑" panose="020B0503020204020204" pitchFamily="34" charset="-122"/>
                <a:ea typeface="微软雅黑" panose="020B0503020204020204" pitchFamily="34" charset="-122"/>
                <a:sym typeface="+mn-ea"/>
              </a:rPr>
              <a:t>（</a:t>
            </a:r>
            <a:r>
              <a:rPr lang="en-US" altLang="zh-CN" sz="1800" b="1" noProof="1">
                <a:solidFill>
                  <a:srgbClr val="000000"/>
                </a:solidFill>
                <a:latin typeface="微软雅黑" panose="020B0503020204020204" pitchFamily="34" charset="-122"/>
                <a:ea typeface="微软雅黑" panose="020B0503020204020204" pitchFamily="34" charset="-122"/>
                <a:sym typeface="+mn-ea"/>
              </a:rPr>
              <a:t>2</a:t>
            </a:r>
            <a:r>
              <a:rPr lang="zh-CN" altLang="en-US" sz="1800" b="1" noProof="1">
                <a:solidFill>
                  <a:srgbClr val="000000"/>
                </a:solidFill>
                <a:latin typeface="微软雅黑" panose="020B0503020204020204" pitchFamily="34" charset="-122"/>
                <a:ea typeface="微软雅黑" panose="020B0503020204020204" pitchFamily="34" charset="-122"/>
                <a:sym typeface="+mn-ea"/>
              </a:rPr>
              <a:t>）通过</a:t>
            </a:r>
            <a:r>
              <a:rPr lang="en-US" altLang="zh-CN" sz="1800" b="1" noProof="1">
                <a:solidFill>
                  <a:srgbClr val="000000"/>
                </a:solidFill>
                <a:latin typeface="微软雅黑" panose="020B0503020204020204" pitchFamily="34" charset="-122"/>
                <a:ea typeface="微软雅黑" panose="020B0503020204020204" pitchFamily="34" charset="-122"/>
                <a:sym typeface="+mn-ea"/>
              </a:rPr>
              <a:t>SNS</a:t>
            </a:r>
            <a:r>
              <a:rPr lang="zh-CN" altLang="en-US" sz="1800" b="1" noProof="1">
                <a:solidFill>
                  <a:srgbClr val="000000"/>
                </a:solidFill>
                <a:latin typeface="微软雅黑" panose="020B0503020204020204" pitchFamily="34" charset="-122"/>
                <a:ea typeface="微软雅黑" panose="020B0503020204020204" pitchFamily="34" charset="-122"/>
                <a:sym typeface="+mn-ea"/>
              </a:rPr>
              <a:t>平台了解流行趋势</a:t>
            </a:r>
          </a:p>
        </p:txBody>
      </p:sp>
      <p:sp>
        <p:nvSpPr>
          <p:cNvPr id="9" name="矩形 8"/>
          <p:cNvSpPr/>
          <p:nvPr/>
        </p:nvSpPr>
        <p:spPr>
          <a:xfrm>
            <a:off x="1866265" y="2422525"/>
            <a:ext cx="8457565" cy="2676525"/>
          </a:xfrm>
          <a:prstGeom prst="rect">
            <a:avLst/>
          </a:prstGeom>
        </p:spPr>
        <p:txBody>
          <a:bodyPr wrap="square">
            <a:spAutoFit/>
          </a:bodyPr>
          <a:lstStyle/>
          <a:p>
            <a:pPr algn="just" eaLnBrk="0" fontAlgn="auto" hangingPunct="0">
              <a:lnSpc>
                <a:spcPct val="150000"/>
              </a:lnSpc>
              <a:spcAft>
                <a:spcPts val="0"/>
              </a:spcAft>
              <a:defRPr/>
            </a:pPr>
            <a:r>
              <a:rPr lang="en-US" altLang="zh-CN" sz="1600" b="1" kern="1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1600" b="1" kern="100" dirty="0">
                <a:latin typeface="Times New Roman" panose="02020603050405020304" pitchFamily="18" charset="0"/>
                <a:ea typeface="微软雅黑" panose="020B0503020204020204" pitchFamily="34" charset="-122"/>
                <a:cs typeface="Times New Roman" panose="02020603050405020304" pitchFamily="18" charset="0"/>
              </a:rPr>
              <a:t>电影流行趋势</a:t>
            </a:r>
          </a:p>
          <a:p>
            <a:pPr algn="just" eaLnBrk="0" fontAlgn="auto" hangingPunct="0">
              <a:lnSpc>
                <a:spcPct val="150000"/>
              </a:lnSpc>
              <a:spcAft>
                <a:spcPts val="0"/>
              </a:spcAft>
              <a:defRPr/>
            </a:pPr>
            <a:r>
              <a:rPr lang="zh-CN" altLang="zh-CN" sz="1600" kern="100" dirty="0">
                <a:latin typeface="Times New Roman" panose="02020603050405020304" pitchFamily="18" charset="0"/>
                <a:ea typeface="微软雅黑" panose="020B0503020204020204" pitchFamily="34" charset="-122"/>
                <a:cs typeface="Times New Roman" panose="02020603050405020304" pitchFamily="18" charset="0"/>
              </a:rPr>
              <a:t>关注院线未来一年的上映计划，尤其是好莱坞出品的影视作品。</a:t>
            </a:r>
          </a:p>
          <a:p>
            <a:pPr algn="just" eaLnBrk="0" fontAlgn="auto" hangingPunct="0">
              <a:lnSpc>
                <a:spcPct val="150000"/>
              </a:lnSpc>
              <a:spcAft>
                <a:spcPts val="0"/>
              </a:spcAft>
              <a:defRPr/>
            </a:pPr>
            <a:r>
              <a:rPr lang="en-US" altLang="zh-CN" sz="1600" b="1" kern="1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zh-CN" sz="1600" b="1" kern="100" dirty="0">
                <a:latin typeface="Times New Roman" panose="02020603050405020304" pitchFamily="18" charset="0"/>
                <a:ea typeface="微软雅黑" panose="020B0503020204020204" pitchFamily="34" charset="-122"/>
                <a:cs typeface="Times New Roman" panose="02020603050405020304" pitchFamily="18" charset="0"/>
              </a:rPr>
              <a:t>时尚博主流行趋势</a:t>
            </a:r>
          </a:p>
          <a:p>
            <a:pPr algn="just" eaLnBrk="0" fontAlgn="auto" hangingPunct="0">
              <a:lnSpc>
                <a:spcPct val="150000"/>
              </a:lnSpc>
              <a:spcAft>
                <a:spcPts val="0"/>
              </a:spcAft>
              <a:defRPr/>
            </a:pPr>
            <a:r>
              <a:rPr lang="zh-CN" altLang="zh-CN" sz="1600" kern="100" dirty="0">
                <a:latin typeface="Times New Roman" panose="02020603050405020304" pitchFamily="18" charset="0"/>
                <a:ea typeface="微软雅黑" panose="020B0503020204020204" pitchFamily="34" charset="-122"/>
                <a:cs typeface="Times New Roman" panose="02020603050405020304" pitchFamily="18" charset="0"/>
              </a:rPr>
              <a:t>做时尚产品的卖家要多关注</a:t>
            </a:r>
            <a:r>
              <a:rPr lang="en-US" altLang="zh-CN" sz="1600" kern="100" dirty="0">
                <a:latin typeface="Times New Roman" panose="02020603050405020304" pitchFamily="18" charset="0"/>
                <a:ea typeface="微软雅黑" panose="020B0503020204020204" pitchFamily="34" charset="-122"/>
                <a:cs typeface="Times New Roman" panose="02020603050405020304" pitchFamily="18" charset="0"/>
              </a:rPr>
              <a:t>Instagram</a:t>
            </a:r>
            <a:r>
              <a:rPr lang="zh-CN" altLang="zh-CN" sz="1600" kern="1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600" kern="100" dirty="0">
                <a:latin typeface="Times New Roman" panose="02020603050405020304" pitchFamily="18" charset="0"/>
                <a:ea typeface="微软雅黑" panose="020B0503020204020204" pitchFamily="34" charset="-122"/>
                <a:cs typeface="Times New Roman" panose="02020603050405020304" pitchFamily="18" charset="0"/>
              </a:rPr>
              <a:t>Pinterest</a:t>
            </a:r>
            <a:r>
              <a:rPr lang="zh-CN" altLang="zh-CN" sz="1600" kern="100" dirty="0">
                <a:latin typeface="Times New Roman" panose="02020603050405020304" pitchFamily="18" charset="0"/>
                <a:ea typeface="微软雅黑" panose="020B0503020204020204" pitchFamily="34" charset="-122"/>
                <a:cs typeface="Times New Roman" panose="02020603050405020304" pitchFamily="18" charset="0"/>
              </a:rPr>
              <a:t>等</a:t>
            </a:r>
            <a:r>
              <a:rPr lang="en-US" altLang="zh-CN" sz="1600" kern="100" dirty="0">
                <a:latin typeface="Times New Roman" panose="02020603050405020304" pitchFamily="18" charset="0"/>
                <a:ea typeface="微软雅黑" panose="020B0503020204020204" pitchFamily="34" charset="-122"/>
                <a:cs typeface="Times New Roman" panose="02020603050405020304" pitchFamily="18" charset="0"/>
              </a:rPr>
              <a:t>SNS</a:t>
            </a:r>
            <a:r>
              <a:rPr lang="zh-CN" altLang="zh-CN" sz="1600" kern="100" dirty="0">
                <a:latin typeface="Times New Roman" panose="02020603050405020304" pitchFamily="18" charset="0"/>
                <a:ea typeface="微软雅黑" panose="020B0503020204020204" pitchFamily="34" charset="-122"/>
                <a:cs typeface="Times New Roman" panose="02020603050405020304" pitchFamily="18" charset="0"/>
              </a:rPr>
              <a:t>网站，寻找符合自己品牌风格的时尚博主、影视明星进行关注，其穿着或者关注的话题，很可能会引起普通消费者的跟风潮流。</a:t>
            </a:r>
          </a:p>
          <a:p>
            <a:pPr algn="just" eaLnBrk="0" fontAlgn="auto" hangingPunct="0">
              <a:lnSpc>
                <a:spcPct val="150000"/>
              </a:lnSpc>
              <a:spcAft>
                <a:spcPts val="0"/>
              </a:spcAft>
              <a:defRPr/>
            </a:pPr>
            <a:r>
              <a:rPr lang="en-US" altLang="zh-CN" sz="1600" b="1" kern="10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zh-CN" sz="1600" b="1" kern="100" dirty="0">
                <a:latin typeface="Times New Roman" panose="02020603050405020304" pitchFamily="18" charset="0"/>
                <a:ea typeface="微软雅黑" panose="020B0503020204020204" pitchFamily="34" charset="-122"/>
                <a:cs typeface="Times New Roman" panose="02020603050405020304" pitchFamily="18" charset="0"/>
              </a:rPr>
              <a:t>大型文体活动流行趋势</a:t>
            </a:r>
          </a:p>
          <a:p>
            <a:pPr algn="just" eaLnBrk="0" fontAlgn="auto" hangingPunct="0">
              <a:lnSpc>
                <a:spcPct val="150000"/>
              </a:lnSpc>
              <a:spcAft>
                <a:spcPts val="0"/>
              </a:spcAft>
              <a:defRPr/>
            </a:pPr>
            <a:r>
              <a:rPr lang="zh-CN" altLang="zh-CN" sz="1600" kern="100" dirty="0">
                <a:latin typeface="Times New Roman" panose="02020603050405020304" pitchFamily="18" charset="0"/>
                <a:ea typeface="微软雅黑" panose="020B0503020204020204" pitchFamily="34" charset="-122"/>
                <a:cs typeface="Times New Roman" panose="02020603050405020304" pitchFamily="18" charset="0"/>
              </a:rPr>
              <a:t>体育比赛和走秀节目都可能带来流行趋势的购买热潮。</a:t>
            </a:r>
            <a:endParaRPr lang="en-US" altLang="zh-CN" sz="1600" kern="1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8828"/>
          <a:stretch>
            <a:fillRect/>
          </a:stretch>
        </p:blipFill>
        <p:spPr>
          <a:xfrm>
            <a:off x="-1" y="-1"/>
            <a:ext cx="12190413" cy="6859589"/>
          </a:xfrm>
          <a:prstGeom prst="rect">
            <a:avLst/>
          </a:prstGeom>
        </p:spPr>
      </p:pic>
      <p:sp>
        <p:nvSpPr>
          <p:cNvPr id="2" name="e7d195523061f1c0" descr="e7d195523061f1c01da5a1f0837ac25283df40ff0a16bfd61AE6AB84AD7EB485CA8019BF267F2027DE2BF09650313B56A435BB3664F8B916CA3777391AC088C283181605E184D6D6879568EB73EB808A103F0784C8DFC3E9CDD14B61FDDA6A8A6237D2DFE3BBAEC8979D824A43E015648F6CB3D1F8D3E352A4BDC9925C075CFF312C4A0BE75FDF5C" hidden="1"/>
          <p:cNvSpPr txBox="1"/>
          <p:nvPr/>
        </p:nvSpPr>
        <p:spPr>
          <a:xfrm>
            <a:off x="-237036" y="1201433"/>
            <a:ext cx="268743" cy="676863"/>
          </a:xfrm>
          <a:prstGeom prst="rect">
            <a:avLst/>
          </a:prstGeom>
          <a:noFill/>
        </p:spPr>
        <p:txBody>
          <a:bodyPr vert="wordArtVert" lIns="60936" tIns="30468" rIns="60936" bIns="30468" rtlCol="0">
            <a:spAutoFit/>
          </a:bodyPr>
          <a:lstStyle/>
          <a:p>
            <a:r>
              <a:rPr lang="en-US" altLang="zh-CN" sz="100"/>
              <a:t>e7d195523061f1c01da5a1f0837ac25283df40ff0a16bfd61AE6AB84AD7EB485CA8019BF267F2027DE2BF09650313B56A435BB3664F8B916CA3777391AC088C283181605E184D6D6879568EB73EB808A103F0784C8DFC3E9CDD14B61FDDA6A8A6237D2DFE3BBAEC8979D824A43E015648F6CB3D1F8D3E352A4BDC9925C075CFF312C4A0BE75FDF5C</a:t>
            </a:r>
            <a:endParaRPr lang="zh-CN" altLang="en-US" sz="100"/>
          </a:p>
        </p:txBody>
      </p:sp>
      <p:sp>
        <p:nvSpPr>
          <p:cNvPr id="5" name="矩形 4"/>
          <p:cNvSpPr/>
          <p:nvPr/>
        </p:nvSpPr>
        <p:spPr>
          <a:xfrm>
            <a:off x="3632362" y="-1"/>
            <a:ext cx="8558686" cy="6859588"/>
          </a:xfrm>
          <a:prstGeom prst="rect">
            <a:avLst/>
          </a:prstGeom>
          <a:solidFill>
            <a:schemeClr val="bg1">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lIns="121908" tIns="60954" rIns="121908" bIns="60954" rtlCol="0" anchor="ctr"/>
          <a:lstStyle/>
          <a:p>
            <a:pPr algn="ctr"/>
            <a:endParaRPr kumimoji="1" lang="zh-CN" altLang="en-US"/>
          </a:p>
        </p:txBody>
      </p:sp>
      <p:sp>
        <p:nvSpPr>
          <p:cNvPr id="9" name="矩形 8" descr="e7d195523061f1c01da5a1f0837ac25283df40ff0a16bfd61AE6AB84AD7EB485CA8019BF267F2027DE2BF09650313B56A435BB3664F8B916CA3777391AC088C283181605E184D6D6879568EB73EB808A103F0784C8DFC3E9CDD14B61FDDA6A8A6237D2DFE3BBAEC8979D824A43E015648F6CB3D1F8D3E352A4BDC9925C075CFF312C4A0BE75FDF5C"/>
          <p:cNvSpPr/>
          <p:nvPr/>
        </p:nvSpPr>
        <p:spPr>
          <a:xfrm>
            <a:off x="6478475" y="563104"/>
            <a:ext cx="4781351" cy="553986"/>
          </a:xfrm>
          <a:prstGeom prst="rect">
            <a:avLst/>
          </a:prstGeom>
          <a:noFill/>
        </p:spPr>
        <p:txBody>
          <a:bodyPr wrap="square" lIns="121908" tIns="60954" rIns="121908" bIns="60954">
            <a:spAutoFit/>
          </a:bodyPr>
          <a:lstStyle/>
          <a:p>
            <a:r>
              <a:rPr lang="zh-CN" altLang="en-US" sz="28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内容导航</a:t>
            </a:r>
          </a:p>
        </p:txBody>
      </p:sp>
      <p:grpSp>
        <p:nvGrpSpPr>
          <p:cNvPr id="15" name="组 14" descr="e7d195523061f1c01da5a1f0837ac25283df40ff0a16bfd61AE6AB84AD7EB485CA8019BF267F2027DE2BF09650313B56A435BB3664F8B916CA3777391AC088C283181605E184D6D6879568EB73EB808A103F0784C8DFC3E9CDD14B61FDDA6A8A6237D2DFE3BBAEC8979D824A43E015648F6CB3D1F8D3E352A4BDC9925C075CFF312C4A0BE75FDF5C"/>
          <p:cNvGrpSpPr/>
          <p:nvPr/>
        </p:nvGrpSpPr>
        <p:grpSpPr>
          <a:xfrm>
            <a:off x="4638017" y="5864736"/>
            <a:ext cx="6225576" cy="513556"/>
            <a:chOff x="-6350" y="4042277"/>
            <a:chExt cx="4669790" cy="385078"/>
          </a:xfrm>
        </p:grpSpPr>
        <p:cxnSp>
          <p:nvCxnSpPr>
            <p:cNvPr id="10" name="直线连接符 9"/>
            <p:cNvCxnSpPr/>
            <p:nvPr/>
          </p:nvCxnSpPr>
          <p:spPr>
            <a:xfrm>
              <a:off x="-6350" y="4234816"/>
              <a:ext cx="4669790" cy="0"/>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直线连接符 13"/>
            <p:cNvCxnSpPr/>
            <p:nvPr/>
          </p:nvCxnSpPr>
          <p:spPr>
            <a:xfrm>
              <a:off x="4404916" y="4042277"/>
              <a:ext cx="0" cy="385078"/>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6" name="Freeform 9"/>
          <p:cNvSpPr>
            <a:spLocks noEditPoints="1"/>
          </p:cNvSpPr>
          <p:nvPr/>
        </p:nvSpPr>
        <p:spPr bwMode="black">
          <a:xfrm>
            <a:off x="4514673" y="2669904"/>
            <a:ext cx="443342" cy="44334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C000">
              <a:alpha val="94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noAutofit/>
          </a:bodyPr>
          <a:lstStyle/>
          <a:p>
            <a:endParaRPr lang="en-US" b="1">
              <a:gradFill>
                <a:gsLst>
                  <a:gs pos="0">
                    <a:srgbClr val="FFFFFF"/>
                  </a:gs>
                  <a:gs pos="100000">
                    <a:srgbClr val="FFFFFF"/>
                  </a:gs>
                </a:gsLst>
                <a:lin ang="5400000" scaled="0"/>
              </a:gradFill>
              <a:latin typeface="+mj-lt"/>
            </a:endParaRPr>
          </a:p>
        </p:txBody>
      </p:sp>
      <p:sp>
        <p:nvSpPr>
          <p:cNvPr id="27" name="TextBox 26"/>
          <p:cNvSpPr txBox="1"/>
          <p:nvPr/>
        </p:nvSpPr>
        <p:spPr>
          <a:xfrm>
            <a:off x="5070077" y="2651581"/>
            <a:ext cx="5249579" cy="461665"/>
          </a:xfrm>
          <a:prstGeom prst="rect">
            <a:avLst/>
          </a:prstGeom>
          <a:solidFill>
            <a:srgbClr val="FFC000"/>
          </a:solidFill>
        </p:spPr>
        <p:txBody>
          <a:bodyPr wrap="square" rtlCol="0">
            <a:spAutoFit/>
          </a:bodyPr>
          <a:lstStyle/>
          <a:p>
            <a:endParaRPr lang="zh-CN" altLang="en-US" dirty="0">
              <a:solidFill>
                <a:schemeClr val="tx1">
                  <a:lumMod val="95000"/>
                  <a:lumOff val="5000"/>
                </a:schemeClr>
              </a:solidFill>
            </a:endParaRPr>
          </a:p>
        </p:txBody>
      </p:sp>
      <p:cxnSp>
        <p:nvCxnSpPr>
          <p:cNvPr id="12" name="直线连接符 11" descr="e7d195523061f1c01da5a1f0837ac25283df40ff0a16bfd61AE6AB84AD7EB485CA8019BF267F2027DE2BF09650313B56A435BB3664F8B916CA3777391AC088C283181605E184D6D6879568EB73EB808A103F0784C8DFC3E9CDD14B61FDDA6A8A6237D2DFE3BBAEC8979D824A43E015648F6CB3D1F8D3E352A4BDC9925C075CFF312C4A0BE75FDF5C"/>
          <p:cNvCxnSpPr/>
          <p:nvPr/>
        </p:nvCxnSpPr>
        <p:spPr>
          <a:xfrm>
            <a:off x="4638016" y="1274457"/>
            <a:ext cx="5534786" cy="0"/>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070078" y="1551929"/>
            <a:ext cx="4901236" cy="460375"/>
          </a:xfrm>
          <a:prstGeom prst="rect">
            <a:avLst/>
          </a:prstGeom>
          <a:noFill/>
        </p:spPr>
        <p:txBody>
          <a:bodyPr wrap="square" rtlCol="0">
            <a:spAutoFit/>
          </a:bodyPr>
          <a:lstStyle/>
          <a:p>
            <a:r>
              <a:rPr lang="zh-CN" altLang="zh-CN" dirty="0">
                <a:solidFill>
                  <a:schemeClr val="tx1">
                    <a:lumMod val="95000"/>
                    <a:lumOff val="5000"/>
                  </a:schemeClr>
                </a:solidFill>
              </a:rPr>
              <a:t>第一节</a:t>
            </a:r>
            <a:r>
              <a:rPr lang="en-US" altLang="zh-CN" dirty="0">
                <a:solidFill>
                  <a:schemeClr val="tx1">
                    <a:lumMod val="95000"/>
                    <a:lumOff val="5000"/>
                  </a:schemeClr>
                </a:solidFill>
              </a:rPr>
              <a:t>  </a:t>
            </a:r>
            <a:r>
              <a:rPr lang="zh-CN" altLang="en-US" dirty="0">
                <a:solidFill>
                  <a:schemeClr val="tx1">
                    <a:lumMod val="95000"/>
                    <a:lumOff val="5000"/>
                  </a:schemeClr>
                </a:solidFill>
              </a:rPr>
              <a:t>跨境电商的选品</a:t>
            </a:r>
          </a:p>
        </p:txBody>
      </p:sp>
      <p:sp>
        <p:nvSpPr>
          <p:cNvPr id="19" name="TextBox 18"/>
          <p:cNvSpPr txBox="1"/>
          <p:nvPr/>
        </p:nvSpPr>
        <p:spPr>
          <a:xfrm>
            <a:off x="5070078" y="3631343"/>
            <a:ext cx="4314190" cy="460375"/>
          </a:xfrm>
          <a:prstGeom prst="rect">
            <a:avLst/>
          </a:prstGeom>
          <a:noFill/>
        </p:spPr>
        <p:txBody>
          <a:bodyPr wrap="none" rtlCol="0">
            <a:spAutoFit/>
          </a:bodyPr>
          <a:lstStyle/>
          <a:p>
            <a:pPr lvl="0"/>
            <a:r>
              <a:rPr lang="zh-CN" altLang="en-US" dirty="0"/>
              <a:t>第三节  主要跨境电商平台介绍</a:t>
            </a:r>
          </a:p>
        </p:txBody>
      </p:sp>
      <p:sp>
        <p:nvSpPr>
          <p:cNvPr id="18" name="TextBox 17"/>
          <p:cNvSpPr txBox="1"/>
          <p:nvPr/>
        </p:nvSpPr>
        <p:spPr>
          <a:xfrm>
            <a:off x="5070078" y="2658311"/>
            <a:ext cx="4009390" cy="460375"/>
          </a:xfrm>
          <a:prstGeom prst="rect">
            <a:avLst/>
          </a:prstGeom>
          <a:noFill/>
        </p:spPr>
        <p:txBody>
          <a:bodyPr wrap="none" rtlCol="0">
            <a:spAutoFit/>
          </a:bodyPr>
          <a:lstStyle/>
          <a:p>
            <a:pPr lvl="0">
              <a:spcBef>
                <a:spcPct val="0"/>
              </a:spcBef>
            </a:pPr>
            <a:r>
              <a:rPr lang="zh-CN" altLang="en-US" dirty="0"/>
              <a:t>第二节  跨境电商的平台选择</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27"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8828"/>
          <a:stretch>
            <a:fillRect/>
          </a:stretch>
        </p:blipFill>
        <p:spPr>
          <a:xfrm>
            <a:off x="-1" y="-1"/>
            <a:ext cx="12190413" cy="6859589"/>
          </a:xfrm>
          <a:prstGeom prst="rect">
            <a:avLst/>
          </a:prstGeom>
        </p:spPr>
      </p:pic>
      <p:sp>
        <p:nvSpPr>
          <p:cNvPr id="2" name="e7d195523061f1c0" descr="e7d195523061f1c01da5a1f0837ac25283df40ff0a16bfd61AE6AB84AD7EB485CA8019BF267F2027DE2BF09650313B56A435BB3664F8B916CA3777391AC088C283181605E184D6D6879568EB73EB808A103F0784C8DFC3E9CDD14B61FDDA6A8A6237D2DFE3BBAEC8979D824A43E015648F6CB3D1F8D3E352A4BDC9925C075CFF312C4A0BE75FDF5C" hidden="1"/>
          <p:cNvSpPr txBox="1"/>
          <p:nvPr/>
        </p:nvSpPr>
        <p:spPr>
          <a:xfrm>
            <a:off x="-237036" y="1201433"/>
            <a:ext cx="268743" cy="676863"/>
          </a:xfrm>
          <a:prstGeom prst="rect">
            <a:avLst/>
          </a:prstGeom>
          <a:noFill/>
        </p:spPr>
        <p:txBody>
          <a:bodyPr vert="wordArtVert" lIns="60936" tIns="30468" rIns="60936" bIns="30468" rtlCol="0">
            <a:spAutoFit/>
          </a:bodyPr>
          <a:lstStyle/>
          <a:p>
            <a:r>
              <a:rPr lang="en-US" altLang="zh-CN" sz="100"/>
              <a:t>e7d195523061f1c01da5a1f0837ac25283df40ff0a16bfd61AE6AB84AD7EB485CA8019BF267F2027DE2BF09650313B56A435BB3664F8B916CA3777391AC088C283181605E184D6D6879568EB73EB808A103F0784C8DFC3E9CDD14B61FDDA6A8A6237D2DFE3BBAEC8979D824A43E015648F6CB3D1F8D3E352A4BDC9925C075CFF312C4A0BE75FDF5C</a:t>
            </a:r>
            <a:endParaRPr lang="zh-CN" altLang="en-US" sz="100"/>
          </a:p>
        </p:txBody>
      </p:sp>
      <p:sp>
        <p:nvSpPr>
          <p:cNvPr id="5" name="矩形 4"/>
          <p:cNvSpPr/>
          <p:nvPr/>
        </p:nvSpPr>
        <p:spPr>
          <a:xfrm>
            <a:off x="3581467" y="0"/>
            <a:ext cx="8558686" cy="6859588"/>
          </a:xfrm>
          <a:prstGeom prst="rect">
            <a:avLst/>
          </a:prstGeom>
          <a:solidFill>
            <a:schemeClr val="bg1">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lIns="121908" tIns="60954" rIns="121908" bIns="60954" rtlCol="0" anchor="ctr"/>
          <a:lstStyle/>
          <a:p>
            <a:pPr algn="ctr"/>
            <a:endParaRPr kumimoji="1" lang="zh-CN" altLang="en-US"/>
          </a:p>
        </p:txBody>
      </p:sp>
      <p:sp>
        <p:nvSpPr>
          <p:cNvPr id="9" name="矩形 8" descr="e7d195523061f1c01da5a1f0837ac25283df40ff0a16bfd61AE6AB84AD7EB485CA8019BF267F2027DE2BF09650313B56A435BB3664F8B916CA3777391AC088C283181605E184D6D6879568EB73EB808A103F0784C8DFC3E9CDD14B61FDDA6A8A6237D2DFE3BBAEC8979D824A43E015648F6CB3D1F8D3E352A4BDC9925C075CFF312C4A0BE75FDF5C"/>
          <p:cNvSpPr/>
          <p:nvPr/>
        </p:nvSpPr>
        <p:spPr>
          <a:xfrm>
            <a:off x="6478475" y="563104"/>
            <a:ext cx="4781351" cy="551180"/>
          </a:xfrm>
          <a:prstGeom prst="rect">
            <a:avLst/>
          </a:prstGeom>
          <a:noFill/>
        </p:spPr>
        <p:txBody>
          <a:bodyPr wrap="square" lIns="121908" tIns="60954" rIns="121908" bIns="60954">
            <a:spAutoFit/>
          </a:bodyPr>
          <a:lstStyle/>
          <a:p>
            <a:r>
              <a:rPr lang="zh-CN" altLang="en-US" sz="28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跨境电商的平台选择</a:t>
            </a:r>
          </a:p>
        </p:txBody>
      </p:sp>
      <p:cxnSp>
        <p:nvCxnSpPr>
          <p:cNvPr id="12" name="直线连接符 11" descr="e7d195523061f1c01da5a1f0837ac25283df40ff0a16bfd61AE6AB84AD7EB485CA8019BF267F2027DE2BF09650313B56A435BB3664F8B916CA3777391AC088C283181605E184D6D6879568EB73EB808A103F0784C8DFC3E9CDD14B61FDDA6A8A6237D2DFE3BBAEC8979D824A43E015648F6CB3D1F8D3E352A4BDC9925C075CFF312C4A0BE75FDF5C"/>
          <p:cNvCxnSpPr/>
          <p:nvPr/>
        </p:nvCxnSpPr>
        <p:spPr>
          <a:xfrm>
            <a:off x="4638016" y="1274457"/>
            <a:ext cx="5534786" cy="0"/>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5" name="组 14" descr="e7d195523061f1c01da5a1f0837ac25283df40ff0a16bfd61AE6AB84AD7EB485CA8019BF267F2027DE2BF09650313B56A435BB3664F8B916CA3777391AC088C283181605E184D6D6879568EB73EB808A103F0784C8DFC3E9CDD14B61FDDA6A8A6237D2DFE3BBAEC8979D824A43E015648F6CB3D1F8D3E352A4BDC9925C075CFF312C4A0BE75FDF5C"/>
          <p:cNvGrpSpPr/>
          <p:nvPr/>
        </p:nvGrpSpPr>
        <p:grpSpPr>
          <a:xfrm>
            <a:off x="4638017" y="5864736"/>
            <a:ext cx="6225576" cy="513556"/>
            <a:chOff x="-6350" y="4042277"/>
            <a:chExt cx="4669790" cy="385078"/>
          </a:xfrm>
        </p:grpSpPr>
        <p:cxnSp>
          <p:nvCxnSpPr>
            <p:cNvPr id="10" name="直线连接符 9"/>
            <p:cNvCxnSpPr/>
            <p:nvPr/>
          </p:nvCxnSpPr>
          <p:spPr>
            <a:xfrm>
              <a:off x="-6350" y="4234816"/>
              <a:ext cx="4669790" cy="0"/>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直线连接符 13"/>
            <p:cNvCxnSpPr/>
            <p:nvPr/>
          </p:nvCxnSpPr>
          <p:spPr>
            <a:xfrm>
              <a:off x="4404916" y="4042277"/>
              <a:ext cx="0" cy="385078"/>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6" name="矩形 15" descr="e7d195523061f1c01da5a1f0837ac25283df40ff0a16bfd61AE6AB84AD7EB485CA8019BF267F2027DE2BF09650313B56A435BB3664F8B916CA3777391AC088C283181605E184D6D6879568EB73EB808A103F0784C8DFC3E9CDD14B61FDDA6A8A6237D2DFE3BBAEC8979D824A43E015648F6CB3D1F8D3E352A4BDC9925C075CFF312C4A0BE75FDF5C"/>
          <p:cNvSpPr/>
          <p:nvPr/>
        </p:nvSpPr>
        <p:spPr>
          <a:xfrm>
            <a:off x="4958015" y="532319"/>
            <a:ext cx="1284943" cy="538597"/>
          </a:xfrm>
          <a:prstGeom prst="rect">
            <a:avLst/>
          </a:prstGeom>
          <a:solidFill>
            <a:srgbClr val="0070C0"/>
          </a:solidFill>
        </p:spPr>
        <p:txBody>
          <a:bodyPr wrap="none" lIns="121908" tIns="60954" rIns="121908" bIns="60954">
            <a:spAutoFit/>
          </a:bodyPr>
          <a:lstStyle/>
          <a:p>
            <a:pPr lvl="0"/>
            <a:r>
              <a:rPr lang="zh-CN" altLang="en-US" sz="27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第二节</a:t>
            </a:r>
          </a:p>
        </p:txBody>
      </p:sp>
      <p:sp>
        <p:nvSpPr>
          <p:cNvPr id="25606" name="矩形 12"/>
          <p:cNvSpPr/>
          <p:nvPr/>
        </p:nvSpPr>
        <p:spPr>
          <a:xfrm>
            <a:off x="5131435" y="1831340"/>
            <a:ext cx="3907057" cy="1670778"/>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l" eaLnBrk="1" hangingPunct="1">
              <a:lnSpc>
                <a:spcPct val="200000"/>
              </a:lnSpc>
              <a:spcBef>
                <a:spcPct val="0"/>
              </a:spcBef>
              <a:buFontTx/>
              <a:buNone/>
            </a:pPr>
            <a:r>
              <a:rPr lang="en-US" altLang="zh-CN" sz="1800" dirty="0">
                <a:latin typeface="微软雅黑" panose="020B0503020204020204" pitchFamily="34" charset="-122"/>
                <a:ea typeface="微软雅黑" panose="020B0503020204020204" pitchFamily="34" charset="-122"/>
              </a:rPr>
              <a:t>2.1</a:t>
            </a:r>
            <a:r>
              <a:rPr lang="zh-CN" altLang="en-US" sz="1800" dirty="0">
                <a:latin typeface="微软雅黑" panose="020B0503020204020204" pitchFamily="34" charset="-122"/>
                <a:ea typeface="微软雅黑" panose="020B0503020204020204" pitchFamily="34" charset="-122"/>
              </a:rPr>
              <a:t>跨境电商平台评价的系统框架</a:t>
            </a:r>
          </a:p>
          <a:p>
            <a:pPr marL="0" lvl="0" indent="0" algn="l" eaLnBrk="1" hangingPunct="1">
              <a:lnSpc>
                <a:spcPct val="200000"/>
              </a:lnSpc>
              <a:spcBef>
                <a:spcPct val="0"/>
              </a:spcBef>
              <a:buFontTx/>
              <a:buNone/>
            </a:pPr>
            <a:r>
              <a:rPr lang="en-US" altLang="zh-CN" sz="1800" dirty="0">
                <a:latin typeface="微软雅黑" panose="020B0503020204020204" pitchFamily="34" charset="-122"/>
                <a:ea typeface="微软雅黑" panose="020B0503020204020204" pitchFamily="34" charset="-122"/>
                <a:sym typeface="+mn-ea"/>
              </a:rPr>
              <a:t>2.2</a:t>
            </a:r>
            <a:r>
              <a:rPr lang="zh-CN" altLang="en-US" sz="1800" dirty="0">
                <a:latin typeface="微软雅黑" panose="020B0503020204020204" pitchFamily="34" charset="-122"/>
                <a:ea typeface="微软雅黑" panose="020B0503020204020204" pitchFamily="34" charset="-122"/>
                <a:sym typeface="+mn-ea"/>
              </a:rPr>
              <a:t>跨境电商平台的选择步骤</a:t>
            </a:r>
          </a:p>
          <a:p>
            <a:pPr marL="0" lvl="0" indent="0" algn="l" eaLnBrk="1" hangingPunct="1">
              <a:lnSpc>
                <a:spcPct val="200000"/>
              </a:lnSpc>
              <a:spcBef>
                <a:spcPct val="0"/>
              </a:spcBef>
              <a:buFontTx/>
              <a:buNone/>
            </a:pPr>
            <a:r>
              <a:rPr lang="en-US" altLang="zh-CN" sz="1800" dirty="0">
                <a:latin typeface="微软雅黑" panose="020B0503020204020204" pitchFamily="34" charset="-122"/>
                <a:ea typeface="微软雅黑" panose="020B0503020204020204" pitchFamily="34" charset="-122"/>
                <a:sym typeface="+mn-ea"/>
              </a:rPr>
              <a:t>2.3</a:t>
            </a:r>
            <a:r>
              <a:rPr lang="zh-CN" altLang="en-US" sz="1800" dirty="0">
                <a:latin typeface="微软雅黑" panose="020B0503020204020204" pitchFamily="34" charset="-122"/>
                <a:ea typeface="微软雅黑" panose="020B0503020204020204" pitchFamily="34" charset="-122"/>
                <a:sym typeface="+mn-ea"/>
              </a:rPr>
              <a:t>多平台运行的优势和难点</a:t>
            </a: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20000"/>
            <a:lumOff val="80000"/>
            <a:alpha val="50000"/>
          </a:schemeClr>
        </a:solidFill>
        <a:effectLst/>
      </p:bgPr>
    </p:bg>
    <p:spTree>
      <p:nvGrpSpPr>
        <p:cNvPr id="1" name=""/>
        <p:cNvGrpSpPr/>
        <p:nvPr/>
      </p:nvGrpSpPr>
      <p:grpSpPr>
        <a:xfrm>
          <a:off x="0" y="0"/>
          <a:ext cx="0" cy="0"/>
          <a:chOff x="0" y="0"/>
          <a:chExt cx="0" cy="0"/>
        </a:xfrm>
      </p:grpSpPr>
      <p:sp>
        <p:nvSpPr>
          <p:cNvPr id="13" name="等腰三角形 6" descr="e7d195523061f1c01da5a1f0837ac25283df40ff0a16bfd61AE6AB84AD7EB485CA8019BF267F2027DE2BF09650313B56A435BB3664F8B916CA3777391AC088C283181605E184D6D6879568EB73EB808A103F0784C8DFC3E9CDD14B61FDDA6A8A6237D2DFE3BBAEC8979D824A43E015648F6CB3D1F8D3E352A4BDC9925C075CFF312C4A0BE75FDF5C"/>
          <p:cNvSpPr/>
          <p:nvPr/>
        </p:nvSpPr>
        <p:spPr>
          <a:xfrm flipV="1">
            <a:off x="-1" y="-15240"/>
            <a:ext cx="12190413" cy="779882"/>
          </a:xfrm>
          <a:custGeom>
            <a:avLst/>
            <a:gdLst/>
            <a:ahLst/>
            <a:cxnLst/>
            <a:rect l="l" t="t" r="r" b="b"/>
            <a:pathLst>
              <a:path w="4198076" h="584776">
                <a:moveTo>
                  <a:pt x="0" y="584776"/>
                </a:moveTo>
                <a:lnTo>
                  <a:pt x="4198076" y="584776"/>
                </a:lnTo>
                <a:lnTo>
                  <a:pt x="3858906" y="0"/>
                </a:lnTo>
                <a:lnTo>
                  <a:pt x="339170" y="0"/>
                </a:lnTo>
                <a:close/>
              </a:path>
            </a:pathLst>
          </a:cu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lIns="121908" tIns="60954" rIns="121908" bIns="60954" rtlCol="0" anchor="ctr"/>
          <a:lstStyle/>
          <a:p>
            <a:pPr algn="ctr"/>
            <a:endParaRPr kumimoji="1" lang="zh-CN" altLang="en-US"/>
          </a:p>
        </p:txBody>
      </p:sp>
      <p:sp>
        <p:nvSpPr>
          <p:cNvPr id="14" name="矩形 13" descr="e7d195523061f1c01da5a1f0837ac25283df40ff0a16bfd61AE6AB84AD7EB485CA8019BF267F2027DE2BF09650313B56A435BB3664F8B916CA3777391AC088C283181605E184D6D6879568EB73EB808A103F0784C8DFC3E9CDD14B61FDDA6A8A6237D2DFE3BBAEC8979D824A43E015648F6CB3D1F8D3E352A4BDC9925C075CFF312C4A0BE75FDF5C"/>
          <p:cNvSpPr/>
          <p:nvPr/>
        </p:nvSpPr>
        <p:spPr>
          <a:xfrm>
            <a:off x="982638" y="56721"/>
            <a:ext cx="10225136" cy="692485"/>
          </a:xfrm>
          <a:prstGeom prst="rect">
            <a:avLst/>
          </a:prstGeom>
        </p:spPr>
        <p:txBody>
          <a:bodyPr wrap="square" lIns="121908" tIns="60954" rIns="121908" bIns="60954">
            <a:spAutoFit/>
          </a:bodyPr>
          <a:lstStyle/>
          <a:p>
            <a:pPr algn="ctr"/>
            <a:r>
              <a:rPr lang="zh-CN" altLang="en-US" sz="3700" dirty="0">
                <a:solidFill>
                  <a:schemeClr val="bg1"/>
                </a:solidFill>
                <a:latin typeface="Gloucester MT Extra Condensed" panose="02030808020601010101"/>
                <a:ea typeface="微软雅黑" panose="020B0503020204020204" pitchFamily="34" charset="-122"/>
                <a:cs typeface="Gloucester MT Extra Condensed" panose="02030808020601010101"/>
              </a:rPr>
              <a:t>知识结构图</a:t>
            </a:r>
          </a:p>
        </p:txBody>
      </p:sp>
      <p:cxnSp>
        <p:nvCxnSpPr>
          <p:cNvPr id="44" name="直接连接符 43"/>
          <p:cNvCxnSpPr/>
          <p:nvPr/>
        </p:nvCxnSpPr>
        <p:spPr>
          <a:xfrm>
            <a:off x="1121569" y="860801"/>
            <a:ext cx="9933781" cy="0"/>
          </a:xfrm>
          <a:prstGeom prst="line">
            <a:avLst/>
          </a:prstGeom>
          <a:ln w="19050">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45" name="直接连接符 44"/>
          <p:cNvCxnSpPr/>
          <p:nvPr/>
        </p:nvCxnSpPr>
        <p:spPr>
          <a:xfrm>
            <a:off x="1277257" y="991429"/>
            <a:ext cx="9622518" cy="0"/>
          </a:xfrm>
          <a:prstGeom prst="line">
            <a:avLst/>
          </a:prstGeom>
          <a:ln w="19050">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49" name="直接连接符 48"/>
          <p:cNvCxnSpPr/>
          <p:nvPr/>
        </p:nvCxnSpPr>
        <p:spPr>
          <a:xfrm>
            <a:off x="0" y="-15240"/>
            <a:ext cx="1277257" cy="1006669"/>
          </a:xfrm>
          <a:prstGeom prst="line">
            <a:avLst/>
          </a:prstGeom>
          <a:ln>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53" name="直接连接符 52"/>
          <p:cNvCxnSpPr/>
          <p:nvPr/>
        </p:nvCxnSpPr>
        <p:spPr>
          <a:xfrm flipH="1">
            <a:off x="10899775" y="0"/>
            <a:ext cx="1290639" cy="991429"/>
          </a:xfrm>
          <a:prstGeom prst="line">
            <a:avLst/>
          </a:prstGeom>
          <a:ln>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60" name="Rectangle 29"/>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2" name="Rectangle 31"/>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4" name="Rectangle 33"/>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6" name="Rectangle 35"/>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8" name="Rectangle 37"/>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2" name="Rectangle 44"/>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8" name="Rectangle 46"/>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2" name="Rectangle 48"/>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4" name="Rectangle 50"/>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6" name="Rectangle 52"/>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8" name="Rectangle 54"/>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0" name="Rectangle 56"/>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3" name="Rectangle 58"/>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5" name="Rectangle 60"/>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0" name="Rectangle 62"/>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圆角矩形 1"/>
          <p:cNvSpPr/>
          <p:nvPr/>
        </p:nvSpPr>
        <p:spPr>
          <a:xfrm>
            <a:off x="1303098" y="1285874"/>
            <a:ext cx="9956800" cy="5094728"/>
          </a:xfrm>
          <a:prstGeom prst="roundRect">
            <a:avLst>
              <a:gd name="adj" fmla="val 9290"/>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7" name="椭圆 96">
            <a:hlinkClick r:id="" action="ppaction://hlinkshowjump?jump=previousslide"/>
          </p:cNvPr>
          <p:cNvSpPr/>
          <p:nvPr/>
        </p:nvSpPr>
        <p:spPr>
          <a:xfrm>
            <a:off x="8740863" y="6274847"/>
            <a:ext cx="432000" cy="432000"/>
          </a:xfrm>
          <a:prstGeom prst="ellipse">
            <a:avLst/>
          </a:prstGeom>
          <a:solidFill>
            <a:srgbClr val="FF95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燕尾形 97">
            <a:hlinkClick r:id="" action="ppaction://hlinkshowjump?jump=previousslide" tooltip="上一页"/>
          </p:cNvPr>
          <p:cNvSpPr/>
          <p:nvPr/>
        </p:nvSpPr>
        <p:spPr>
          <a:xfrm flipH="1">
            <a:off x="8810643" y="6383686"/>
            <a:ext cx="232659" cy="233675"/>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2" name="椭圆 101">
            <a:hlinkClick r:id="" action="ppaction://hlinkshowjump?jump=nextslide"/>
          </p:cNvPr>
          <p:cNvSpPr/>
          <p:nvPr/>
        </p:nvSpPr>
        <p:spPr>
          <a:xfrm>
            <a:off x="9348951" y="6257894"/>
            <a:ext cx="432000" cy="432000"/>
          </a:xfrm>
          <a:prstGeom prst="ellipse">
            <a:avLst/>
          </a:prstGeom>
          <a:solidFill>
            <a:srgbClr val="FF95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燕尾形 102">
            <a:hlinkClick r:id="" action="ppaction://hlinkshowjump?jump=nextslide" tooltip="下一页"/>
          </p:cNvPr>
          <p:cNvSpPr/>
          <p:nvPr/>
        </p:nvSpPr>
        <p:spPr>
          <a:xfrm>
            <a:off x="9471553" y="6356801"/>
            <a:ext cx="226630" cy="248620"/>
          </a:xfrm>
          <a:prstGeom prst="chevr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4" name="椭圆 103">
            <a:hlinkClick r:id="" action="ppaction://hlinkshowjump?jump=firstslide" tooltip="返回首页"/>
          </p:cNvPr>
          <p:cNvSpPr/>
          <p:nvPr/>
        </p:nvSpPr>
        <p:spPr>
          <a:xfrm>
            <a:off x="9954703" y="6270920"/>
            <a:ext cx="432000" cy="432000"/>
          </a:xfrm>
          <a:prstGeom prst="ellipse">
            <a:avLst/>
          </a:prstGeom>
          <a:solidFill>
            <a:srgbClr val="FF95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hlinkClick r:id="" action="ppaction://hlinkshowjump?jump=lastslide"/>
          </p:cNvPr>
          <p:cNvSpPr/>
          <p:nvPr/>
        </p:nvSpPr>
        <p:spPr>
          <a:xfrm>
            <a:off x="10574683" y="6273456"/>
            <a:ext cx="432000" cy="432000"/>
          </a:xfrm>
          <a:prstGeom prst="ellipse">
            <a:avLst/>
          </a:prstGeom>
          <a:solidFill>
            <a:srgbClr val="FF95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6" name="图片 105">
            <a:hlinkClick r:id="" action="ppaction://hlinkshowjump?jump=lastslide"/>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0759" y="6380602"/>
            <a:ext cx="219847" cy="236759"/>
          </a:xfrm>
          <a:prstGeom prst="rect">
            <a:avLst/>
          </a:prstGeom>
        </p:spPr>
      </p:pic>
      <p:pic>
        <p:nvPicPr>
          <p:cNvPr id="107" name="图片 106">
            <a:hlinkClick r:id="" action="ppaction://hlinkshowjump?jump=firstslid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1761" y="6356801"/>
            <a:ext cx="289582" cy="253385"/>
          </a:xfrm>
          <a:prstGeom prst="rect">
            <a:avLst/>
          </a:prstGeom>
        </p:spPr>
      </p:pic>
      <p:sp>
        <p:nvSpPr>
          <p:cNvPr id="108" name="矩形 107"/>
          <p:cNvSpPr/>
          <p:nvPr/>
        </p:nvSpPr>
        <p:spPr>
          <a:xfrm>
            <a:off x="11259898" y="6254138"/>
            <a:ext cx="388938" cy="3873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09" name="灯片编号占位符 5"/>
          <p:cNvSpPr txBox="1"/>
          <p:nvPr/>
        </p:nvSpPr>
        <p:spPr>
          <a:xfrm>
            <a:off x="11240848" y="6281102"/>
            <a:ext cx="440216" cy="360386"/>
          </a:xfrm>
          <a:prstGeom prst="rect">
            <a:avLst/>
          </a:prstGeom>
        </p:spPr>
        <p:txBody>
          <a:bodyPr/>
          <a:lstStyle>
            <a:defPPr>
              <a:defRPr lang="zh-CN"/>
            </a:defPPr>
            <a:lvl1pPr marL="0" algn="l" defTabSz="609600" rtl="0" eaLnBrk="1" latinLnBrk="0" hangingPunct="1">
              <a:defRPr sz="2800" kern="1200">
                <a:solidFill>
                  <a:schemeClr val="tx1"/>
                </a:solidFill>
                <a:latin typeface="微软雅黑" panose="020B0503020204020204" pitchFamily="34" charset="-122"/>
                <a:ea typeface="微软雅黑" panose="020B0503020204020204" pitchFamily="34" charset="-122"/>
                <a:cs typeface="+mn-cs"/>
              </a:defRPr>
            </a:lvl1pPr>
            <a:lvl2pPr marL="609600" algn="l" defTabSz="609600" rtl="0" eaLnBrk="1" latinLnBrk="0" hangingPunct="1">
              <a:defRPr sz="2400" kern="1200">
                <a:solidFill>
                  <a:schemeClr val="tx1"/>
                </a:solidFill>
                <a:latin typeface="+mn-lt"/>
                <a:ea typeface="+mn-ea"/>
                <a:cs typeface="+mn-cs"/>
              </a:defRPr>
            </a:lvl2pPr>
            <a:lvl3pPr marL="1219200" algn="l" defTabSz="609600" rtl="0" eaLnBrk="1" latinLnBrk="0" hangingPunct="1">
              <a:defRPr sz="2400" kern="1200">
                <a:solidFill>
                  <a:schemeClr val="tx1"/>
                </a:solidFill>
                <a:latin typeface="+mn-lt"/>
                <a:ea typeface="+mn-ea"/>
                <a:cs typeface="+mn-cs"/>
              </a:defRPr>
            </a:lvl3pPr>
            <a:lvl4pPr marL="1828800" algn="l" defTabSz="609600" rtl="0" eaLnBrk="1" latinLnBrk="0" hangingPunct="1">
              <a:defRPr sz="2400" kern="1200">
                <a:solidFill>
                  <a:schemeClr val="tx1"/>
                </a:solidFill>
                <a:latin typeface="+mn-lt"/>
                <a:ea typeface="+mn-ea"/>
                <a:cs typeface="+mn-cs"/>
              </a:defRPr>
            </a:lvl4pPr>
            <a:lvl5pPr marL="2438400" algn="l" defTabSz="609600" rtl="0" eaLnBrk="1" latinLnBrk="0" hangingPunct="1">
              <a:defRPr sz="2400" kern="1200">
                <a:solidFill>
                  <a:schemeClr val="tx1"/>
                </a:solidFill>
                <a:latin typeface="+mn-lt"/>
                <a:ea typeface="+mn-ea"/>
                <a:cs typeface="+mn-cs"/>
              </a:defRPr>
            </a:lvl5pPr>
            <a:lvl6pPr marL="3048000" algn="l" defTabSz="609600" rtl="0" eaLnBrk="1" latinLnBrk="0" hangingPunct="1">
              <a:defRPr sz="2400" kern="1200">
                <a:solidFill>
                  <a:schemeClr val="tx1"/>
                </a:solidFill>
                <a:latin typeface="+mn-lt"/>
                <a:ea typeface="+mn-ea"/>
                <a:cs typeface="+mn-cs"/>
              </a:defRPr>
            </a:lvl6pPr>
            <a:lvl7pPr marL="3656965" algn="l" defTabSz="609600" rtl="0" eaLnBrk="1" latinLnBrk="0" hangingPunct="1">
              <a:defRPr sz="2400" kern="1200">
                <a:solidFill>
                  <a:schemeClr val="tx1"/>
                </a:solidFill>
                <a:latin typeface="+mn-lt"/>
                <a:ea typeface="+mn-ea"/>
                <a:cs typeface="+mn-cs"/>
              </a:defRPr>
            </a:lvl7pPr>
            <a:lvl8pPr marL="4266565" algn="l" defTabSz="609600" rtl="0" eaLnBrk="1" latinLnBrk="0" hangingPunct="1">
              <a:defRPr sz="2400" kern="1200">
                <a:solidFill>
                  <a:schemeClr val="tx1"/>
                </a:solidFill>
                <a:latin typeface="+mn-lt"/>
                <a:ea typeface="+mn-ea"/>
                <a:cs typeface="+mn-cs"/>
              </a:defRPr>
            </a:lvl8pPr>
            <a:lvl9pPr marL="4876165" algn="l" defTabSz="609600" rtl="0" eaLnBrk="1" latinLnBrk="0" hangingPunct="1">
              <a:defRPr sz="2400" kern="1200">
                <a:solidFill>
                  <a:schemeClr val="tx1"/>
                </a:solidFill>
                <a:latin typeface="+mn-lt"/>
                <a:ea typeface="+mn-ea"/>
                <a:cs typeface="+mn-cs"/>
              </a:defRPr>
            </a:lvl9pPr>
          </a:lstStyle>
          <a:p>
            <a:pPr algn="ctr">
              <a:defRPr/>
            </a:pPr>
            <a:fld id="{60EB2519-AAE2-4E21-BB0D-ECCE615109F8}" type="slidenum">
              <a:rPr lang="en-US" altLang="zh-CN" sz="1400" smtClean="0">
                <a:solidFill>
                  <a:schemeClr val="bg1"/>
                </a:solidFill>
              </a:rPr>
              <a:t>2</a:t>
            </a:fld>
            <a:endParaRPr lang="en-US" altLang="zh-CN" sz="1400" dirty="0">
              <a:solidFill>
                <a:schemeClr val="bg1"/>
              </a:solidFill>
            </a:endParaRPr>
          </a:p>
        </p:txBody>
      </p:sp>
      <p:sp>
        <p:nvSpPr>
          <p:cNvPr id="110" name="矩形 109"/>
          <p:cNvSpPr/>
          <p:nvPr/>
        </p:nvSpPr>
        <p:spPr>
          <a:xfrm>
            <a:off x="11580893" y="6563519"/>
            <a:ext cx="238442" cy="238442"/>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1" name="矩形 110"/>
          <p:cNvSpPr/>
          <p:nvPr/>
        </p:nvSpPr>
        <p:spPr>
          <a:xfrm>
            <a:off x="11581515" y="6182353"/>
            <a:ext cx="143570" cy="14357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3" name="图片 -2147482576" descr="8-0"/>
          <p:cNvPicPr>
            <a:picLocks noChangeAspect="1"/>
          </p:cNvPicPr>
          <p:nvPr/>
        </p:nvPicPr>
        <p:blipFill>
          <a:blip r:embed="rId4"/>
          <a:stretch>
            <a:fillRect/>
          </a:stretch>
        </p:blipFill>
        <p:spPr>
          <a:xfrm>
            <a:off x="3149600" y="1790065"/>
            <a:ext cx="6263640" cy="408686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8828"/>
          <a:stretch>
            <a:fillRect/>
          </a:stretch>
        </p:blipFill>
        <p:spPr>
          <a:xfrm>
            <a:off x="-1" y="-1"/>
            <a:ext cx="12190413" cy="6859589"/>
          </a:xfrm>
          <a:prstGeom prst="rect">
            <a:avLst/>
          </a:prstGeom>
        </p:spPr>
      </p:pic>
      <p:sp>
        <p:nvSpPr>
          <p:cNvPr id="2" name="e7d195523061f1c0" descr="e7d195523061f1c01da5a1f0837ac25283df40ff0a16bfd61AE6AB84AD7EB485CA8019BF267F2027DE2BF09650313B56A435BB3664F8B916CA3777391AC088C283181605E184D6D6879568EB73EB808A103F0784C8DFC3E9CDD14B61FDDA6A8A6237D2DFE3BBAEC8979D824A43E015648F6CB3D1F8D3E352A4BDC9925C075CFF312C4A0BE75FDF5C" hidden="1"/>
          <p:cNvSpPr txBox="1"/>
          <p:nvPr/>
        </p:nvSpPr>
        <p:spPr>
          <a:xfrm>
            <a:off x="-237036" y="1201433"/>
            <a:ext cx="268743" cy="676863"/>
          </a:xfrm>
          <a:prstGeom prst="rect">
            <a:avLst/>
          </a:prstGeom>
          <a:noFill/>
        </p:spPr>
        <p:txBody>
          <a:bodyPr vert="wordArtVert" lIns="60936" tIns="30468" rIns="60936" bIns="30468" rtlCol="0">
            <a:spAutoFit/>
          </a:bodyPr>
          <a:lstStyle/>
          <a:p>
            <a:r>
              <a:rPr lang="en-US" altLang="zh-CN" sz="100"/>
              <a:t>e7d195523061f1c01da5a1f0837ac25283df40ff0a16bfd61AE6AB84AD7EB485CA8019BF267F2027DE2BF09650313B56A435BB3664F8B916CA3777391AC088C283181605E184D6D6879568EB73EB808A103F0784C8DFC3E9CDD14B61FDDA6A8A6237D2DFE3BBAEC8979D824A43E015648F6CB3D1F8D3E352A4BDC9925C075CFF312C4A0BE75FDF5C</a:t>
            </a:r>
            <a:endParaRPr lang="zh-CN" altLang="en-US" sz="100"/>
          </a:p>
        </p:txBody>
      </p:sp>
      <p:sp>
        <p:nvSpPr>
          <p:cNvPr id="5" name="矩形 4"/>
          <p:cNvSpPr/>
          <p:nvPr/>
        </p:nvSpPr>
        <p:spPr>
          <a:xfrm>
            <a:off x="3581467" y="0"/>
            <a:ext cx="8558686" cy="6859588"/>
          </a:xfrm>
          <a:prstGeom prst="rect">
            <a:avLst/>
          </a:prstGeom>
          <a:solidFill>
            <a:schemeClr val="bg1">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lIns="121908" tIns="60954" rIns="121908" bIns="60954" rtlCol="0" anchor="ctr"/>
          <a:lstStyle/>
          <a:p>
            <a:pPr algn="ctr"/>
            <a:endParaRPr kumimoji="1" lang="zh-CN" altLang="en-US"/>
          </a:p>
        </p:txBody>
      </p:sp>
      <p:sp>
        <p:nvSpPr>
          <p:cNvPr id="9" name="矩形 8" descr="e7d195523061f1c01da5a1f0837ac25283df40ff0a16bfd61AE6AB84AD7EB485CA8019BF267F2027DE2BF09650313B56A435BB3664F8B916CA3777391AC088C283181605E184D6D6879568EB73EB808A103F0784C8DFC3E9CDD14B61FDDA6A8A6237D2DFE3BBAEC8979D824A43E015648F6CB3D1F8D3E352A4BDC9925C075CFF312C4A0BE75FDF5C"/>
          <p:cNvSpPr/>
          <p:nvPr/>
        </p:nvSpPr>
        <p:spPr>
          <a:xfrm>
            <a:off x="6135575" y="3153904"/>
            <a:ext cx="5171333" cy="553986"/>
          </a:xfrm>
          <a:prstGeom prst="rect">
            <a:avLst/>
          </a:prstGeom>
          <a:noFill/>
        </p:spPr>
        <p:txBody>
          <a:bodyPr wrap="square" lIns="121908" tIns="60954" rIns="121908" bIns="60954">
            <a:spAutoFit/>
          </a:bodyPr>
          <a:lstStyle/>
          <a:p>
            <a:r>
              <a:rPr lang="zh-CN" altLang="en-US" sz="28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跨境电商平台评价的系统框架</a:t>
            </a:r>
          </a:p>
        </p:txBody>
      </p:sp>
      <p:sp>
        <p:nvSpPr>
          <p:cNvPr id="16" name="矩形 15" descr="e7d195523061f1c01da5a1f0837ac25283df40ff0a16bfd61AE6AB84AD7EB485CA8019BF267F2027DE2BF09650313B56A435BB3664F8B916CA3777391AC088C283181605E184D6D6879568EB73EB808A103F0784C8DFC3E9CDD14B61FDDA6A8A6237D2DFE3BBAEC8979D824A43E015648F6CB3D1F8D3E352A4BDC9925C075CFF312C4A0BE75FDF5C"/>
          <p:cNvSpPr/>
          <p:nvPr/>
        </p:nvSpPr>
        <p:spPr>
          <a:xfrm>
            <a:off x="4806885" y="3162489"/>
            <a:ext cx="736716" cy="538597"/>
          </a:xfrm>
          <a:prstGeom prst="rect">
            <a:avLst/>
          </a:prstGeom>
          <a:solidFill>
            <a:srgbClr val="0070C0"/>
          </a:solidFill>
        </p:spPr>
        <p:txBody>
          <a:bodyPr wrap="none" lIns="121908" tIns="60954" rIns="121908" bIns="60954">
            <a:spAutoFit/>
          </a:bodyPr>
          <a:lstStyle/>
          <a:p>
            <a:pPr lvl="0"/>
            <a:r>
              <a:rPr lang="en-US" altLang="zh-CN" sz="27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2.1</a:t>
            </a:r>
          </a:p>
        </p:txBody>
      </p:sp>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6"/>
          <p:cNvSpPr/>
          <p:nvPr/>
        </p:nvSpPr>
        <p:spPr>
          <a:xfrm>
            <a:off x="793031" y="207058"/>
            <a:ext cx="5464958"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l" eaLnBrk="1" hangingPunct="1">
              <a:spcBef>
                <a:spcPct val="0"/>
              </a:spcBef>
              <a:buFontTx/>
              <a:buNone/>
            </a:pPr>
            <a:r>
              <a:rPr lang="en-US" altLang="zh-CN" sz="2800" dirty="0">
                <a:solidFill>
                  <a:schemeClr val="bg1"/>
                </a:solidFill>
                <a:latin typeface="微软雅黑" panose="020B0503020204020204" pitchFamily="34" charset="-122"/>
                <a:ea typeface="微软雅黑" panose="020B0503020204020204" pitchFamily="34" charset="-122"/>
                <a:sym typeface="+mn-ea"/>
              </a:rPr>
              <a:t>2.1 </a:t>
            </a:r>
            <a:r>
              <a:rPr lang="zh-CN" altLang="en-US" sz="2800" dirty="0">
                <a:solidFill>
                  <a:schemeClr val="bg1"/>
                </a:solidFill>
                <a:latin typeface="微软雅黑" panose="020B0503020204020204" pitchFamily="34" charset="-122"/>
                <a:ea typeface="微软雅黑" panose="020B0503020204020204" pitchFamily="34" charset="-122"/>
                <a:sym typeface="+mn-ea"/>
              </a:rPr>
              <a:t>跨境电商平台评价的系统框架</a:t>
            </a:r>
          </a:p>
        </p:txBody>
      </p:sp>
      <p:sp>
        <p:nvSpPr>
          <p:cNvPr id="4" name="矩形 14"/>
          <p:cNvSpPr>
            <a:spLocks noChangeArrowheads="1"/>
          </p:cNvSpPr>
          <p:nvPr/>
        </p:nvSpPr>
        <p:spPr bwMode="auto">
          <a:xfrm>
            <a:off x="4270863" y="2743141"/>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latin typeface="微软雅黑" panose="020B0503020204020204" pitchFamily="34" charset="-122"/>
                <a:ea typeface="微软雅黑" panose="020B0503020204020204" pitchFamily="34" charset="-122"/>
              </a:rPr>
              <a:t>准入条件</a:t>
            </a:r>
          </a:p>
        </p:txBody>
      </p:sp>
      <p:sp>
        <p:nvSpPr>
          <p:cNvPr id="6" name="矩形 15"/>
          <p:cNvSpPr>
            <a:spLocks noChangeArrowheads="1"/>
          </p:cNvSpPr>
          <p:nvPr/>
        </p:nvSpPr>
        <p:spPr bwMode="auto">
          <a:xfrm>
            <a:off x="4221651" y="1553311"/>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latin typeface="微软雅黑" panose="020B0503020204020204" pitchFamily="34" charset="-122"/>
                <a:ea typeface="微软雅黑" panose="020B0503020204020204" pitchFamily="34" charset="-122"/>
              </a:rPr>
              <a:t>目标客户</a:t>
            </a:r>
          </a:p>
        </p:txBody>
      </p:sp>
      <p:sp>
        <p:nvSpPr>
          <p:cNvPr id="7" name="Oval 17"/>
          <p:cNvSpPr/>
          <p:nvPr/>
        </p:nvSpPr>
        <p:spPr>
          <a:xfrm>
            <a:off x="3745401" y="1496161"/>
            <a:ext cx="527050" cy="527050"/>
          </a:xfrm>
          <a:prstGeom prst="ellipse">
            <a:avLst/>
          </a:prstGeom>
          <a:solidFill>
            <a:srgbClr val="90A08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仿宋" panose="02010609060101010101" pitchFamily="49" charset="-122"/>
              <a:ea typeface="仿宋" panose="02010609060101010101" pitchFamily="49" charset="-122"/>
            </a:endParaRPr>
          </a:p>
        </p:txBody>
      </p:sp>
      <p:sp>
        <p:nvSpPr>
          <p:cNvPr id="8" name="Freeform 193"/>
          <p:cNvSpPr>
            <a:spLocks noChangeArrowheads="1"/>
          </p:cNvSpPr>
          <p:nvPr/>
        </p:nvSpPr>
        <p:spPr bwMode="auto">
          <a:xfrm>
            <a:off x="3889863" y="1658086"/>
            <a:ext cx="238125" cy="203200"/>
          </a:xfrm>
          <a:custGeom>
            <a:avLst/>
            <a:gdLst>
              <a:gd name="T0" fmla="*/ 117 w 232"/>
              <a:gd name="T1" fmla="*/ 196 h 197"/>
              <a:gd name="T2" fmla="*/ 25 w 232"/>
              <a:gd name="T3" fmla="*/ 104 h 197"/>
              <a:gd name="T4" fmla="*/ 25 w 232"/>
              <a:gd name="T5" fmla="*/ 22 h 197"/>
              <a:gd name="T6" fmla="*/ 107 w 232"/>
              <a:gd name="T7" fmla="*/ 22 h 197"/>
              <a:gd name="T8" fmla="*/ 117 w 232"/>
              <a:gd name="T9" fmla="*/ 32 h 197"/>
              <a:gd name="T10" fmla="*/ 127 w 232"/>
              <a:gd name="T11" fmla="*/ 22 h 197"/>
              <a:gd name="T12" fmla="*/ 209 w 232"/>
              <a:gd name="T13" fmla="*/ 22 h 197"/>
              <a:gd name="T14" fmla="*/ 209 w 232"/>
              <a:gd name="T15" fmla="*/ 104 h 197"/>
              <a:gd name="T16" fmla="*/ 117 w 232"/>
              <a:gd name="T17" fmla="*/ 196 h 197"/>
              <a:gd name="T18" fmla="*/ 66 w 232"/>
              <a:gd name="T19" fmla="*/ 14 h 197"/>
              <a:gd name="T20" fmla="*/ 66 w 232"/>
              <a:gd name="T21" fmla="*/ 14 h 197"/>
              <a:gd name="T22" fmla="*/ 31 w 232"/>
              <a:gd name="T23" fmla="*/ 98 h 197"/>
              <a:gd name="T24" fmla="*/ 117 w 232"/>
              <a:gd name="T25" fmla="*/ 184 h 197"/>
              <a:gd name="T26" fmla="*/ 203 w 232"/>
              <a:gd name="T27" fmla="*/ 98 h 197"/>
              <a:gd name="T28" fmla="*/ 203 w 232"/>
              <a:gd name="T29" fmla="*/ 28 h 197"/>
              <a:gd name="T30" fmla="*/ 133 w 232"/>
              <a:gd name="T31" fmla="*/ 28 h 197"/>
              <a:gd name="T32" fmla="*/ 117 w 232"/>
              <a:gd name="T33" fmla="*/ 44 h 197"/>
              <a:gd name="T34" fmla="*/ 101 w 232"/>
              <a:gd name="T35" fmla="*/ 28 h 197"/>
              <a:gd name="T36" fmla="*/ 66 w 232"/>
              <a:gd name="T37" fmla="*/ 1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2" h="197">
                <a:moveTo>
                  <a:pt x="117" y="196"/>
                </a:moveTo>
                <a:lnTo>
                  <a:pt x="25" y="104"/>
                </a:lnTo>
                <a:cubicBezTo>
                  <a:pt x="3" y="81"/>
                  <a:pt x="3" y="45"/>
                  <a:pt x="25" y="22"/>
                </a:cubicBezTo>
                <a:cubicBezTo>
                  <a:pt x="48" y="0"/>
                  <a:pt x="84" y="0"/>
                  <a:pt x="107" y="22"/>
                </a:cubicBezTo>
                <a:lnTo>
                  <a:pt x="117" y="32"/>
                </a:lnTo>
                <a:lnTo>
                  <a:pt x="127" y="22"/>
                </a:lnTo>
                <a:cubicBezTo>
                  <a:pt x="149" y="0"/>
                  <a:pt x="186" y="0"/>
                  <a:pt x="209" y="22"/>
                </a:cubicBezTo>
                <a:cubicBezTo>
                  <a:pt x="231" y="45"/>
                  <a:pt x="231" y="81"/>
                  <a:pt x="209" y="104"/>
                </a:cubicBezTo>
                <a:lnTo>
                  <a:pt x="117" y="196"/>
                </a:lnTo>
                <a:close/>
                <a:moveTo>
                  <a:pt x="66" y="14"/>
                </a:moveTo>
                <a:lnTo>
                  <a:pt x="66" y="14"/>
                </a:lnTo>
                <a:cubicBezTo>
                  <a:pt x="22" y="14"/>
                  <a:pt x="0" y="67"/>
                  <a:pt x="31" y="98"/>
                </a:cubicBezTo>
                <a:lnTo>
                  <a:pt x="117" y="184"/>
                </a:lnTo>
                <a:lnTo>
                  <a:pt x="203" y="98"/>
                </a:lnTo>
                <a:cubicBezTo>
                  <a:pt x="221" y="79"/>
                  <a:pt x="221" y="47"/>
                  <a:pt x="203" y="28"/>
                </a:cubicBezTo>
                <a:cubicBezTo>
                  <a:pt x="183" y="9"/>
                  <a:pt x="152" y="9"/>
                  <a:pt x="133" y="28"/>
                </a:cubicBezTo>
                <a:lnTo>
                  <a:pt x="117" y="44"/>
                </a:lnTo>
                <a:lnTo>
                  <a:pt x="101" y="28"/>
                </a:lnTo>
                <a:cubicBezTo>
                  <a:pt x="92" y="19"/>
                  <a:pt x="79" y="14"/>
                  <a:pt x="66" y="1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2000"/>
          </a:p>
        </p:txBody>
      </p:sp>
      <p:sp>
        <p:nvSpPr>
          <p:cNvPr id="9" name="Oval 27"/>
          <p:cNvSpPr/>
          <p:nvPr/>
        </p:nvSpPr>
        <p:spPr>
          <a:xfrm>
            <a:off x="3721588" y="2697103"/>
            <a:ext cx="527050" cy="528638"/>
          </a:xfrm>
          <a:prstGeom prst="ellipse">
            <a:avLst/>
          </a:prstGeom>
          <a:solidFill>
            <a:srgbClr val="90A08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仿宋" panose="02010609060101010101" pitchFamily="49" charset="-122"/>
              <a:ea typeface="仿宋" panose="02010609060101010101" pitchFamily="49" charset="-122"/>
            </a:endParaRPr>
          </a:p>
        </p:txBody>
      </p:sp>
      <p:sp>
        <p:nvSpPr>
          <p:cNvPr id="10" name="Freeform 217"/>
          <p:cNvSpPr>
            <a:spLocks noChangeArrowheads="1"/>
          </p:cNvSpPr>
          <p:nvPr/>
        </p:nvSpPr>
        <p:spPr bwMode="auto">
          <a:xfrm>
            <a:off x="3872400" y="2874903"/>
            <a:ext cx="220663" cy="174625"/>
          </a:xfrm>
          <a:custGeom>
            <a:avLst/>
            <a:gdLst>
              <a:gd name="T0" fmla="*/ 190 w 216"/>
              <a:gd name="T1" fmla="*/ 171 h 172"/>
              <a:gd name="T2" fmla="*/ 25 w 216"/>
              <a:gd name="T3" fmla="*/ 171 h 172"/>
              <a:gd name="T4" fmla="*/ 0 w 216"/>
              <a:gd name="T5" fmla="*/ 146 h 172"/>
              <a:gd name="T6" fmla="*/ 0 w 216"/>
              <a:gd name="T7" fmla="*/ 44 h 172"/>
              <a:gd name="T8" fmla="*/ 25 w 216"/>
              <a:gd name="T9" fmla="*/ 19 h 172"/>
              <a:gd name="T10" fmla="*/ 59 w 216"/>
              <a:gd name="T11" fmla="*/ 19 h 172"/>
              <a:gd name="T12" fmla="*/ 62 w 216"/>
              <a:gd name="T13" fmla="*/ 9 h 172"/>
              <a:gd name="T14" fmla="*/ 74 w 216"/>
              <a:gd name="T15" fmla="*/ 0 h 172"/>
              <a:gd name="T16" fmla="*/ 141 w 216"/>
              <a:gd name="T17" fmla="*/ 0 h 172"/>
              <a:gd name="T18" fmla="*/ 153 w 216"/>
              <a:gd name="T19" fmla="*/ 9 h 172"/>
              <a:gd name="T20" fmla="*/ 154 w 216"/>
              <a:gd name="T21" fmla="*/ 10 h 172"/>
              <a:gd name="T22" fmla="*/ 156 w 216"/>
              <a:gd name="T23" fmla="*/ 19 h 172"/>
              <a:gd name="T24" fmla="*/ 190 w 216"/>
              <a:gd name="T25" fmla="*/ 19 h 172"/>
              <a:gd name="T26" fmla="*/ 215 w 216"/>
              <a:gd name="T27" fmla="*/ 44 h 172"/>
              <a:gd name="T28" fmla="*/ 215 w 216"/>
              <a:gd name="T29" fmla="*/ 146 h 172"/>
              <a:gd name="T30" fmla="*/ 190 w 216"/>
              <a:gd name="T31" fmla="*/ 171 h 172"/>
              <a:gd name="T32" fmla="*/ 25 w 216"/>
              <a:gd name="T33" fmla="*/ 28 h 172"/>
              <a:gd name="T34" fmla="*/ 25 w 216"/>
              <a:gd name="T35" fmla="*/ 28 h 172"/>
              <a:gd name="T36" fmla="*/ 8 w 216"/>
              <a:gd name="T37" fmla="*/ 44 h 172"/>
              <a:gd name="T38" fmla="*/ 8 w 216"/>
              <a:gd name="T39" fmla="*/ 146 h 172"/>
              <a:gd name="T40" fmla="*/ 25 w 216"/>
              <a:gd name="T41" fmla="*/ 163 h 172"/>
              <a:gd name="T42" fmla="*/ 190 w 216"/>
              <a:gd name="T43" fmla="*/ 163 h 172"/>
              <a:gd name="T44" fmla="*/ 207 w 216"/>
              <a:gd name="T45" fmla="*/ 146 h 172"/>
              <a:gd name="T46" fmla="*/ 207 w 216"/>
              <a:gd name="T47" fmla="*/ 44 h 172"/>
              <a:gd name="T48" fmla="*/ 190 w 216"/>
              <a:gd name="T49" fmla="*/ 28 h 172"/>
              <a:gd name="T50" fmla="*/ 150 w 216"/>
              <a:gd name="T51" fmla="*/ 28 h 172"/>
              <a:gd name="T52" fmla="*/ 145 w 216"/>
              <a:gd name="T53" fmla="*/ 11 h 172"/>
              <a:gd name="T54" fmla="*/ 141 w 216"/>
              <a:gd name="T55" fmla="*/ 8 h 172"/>
              <a:gd name="T56" fmla="*/ 74 w 216"/>
              <a:gd name="T57" fmla="*/ 8 h 172"/>
              <a:gd name="T58" fmla="*/ 70 w 216"/>
              <a:gd name="T59" fmla="*/ 11 h 172"/>
              <a:gd name="T60" fmla="*/ 65 w 216"/>
              <a:gd name="T61" fmla="*/ 28 h 172"/>
              <a:gd name="T62" fmla="*/ 25 w 216"/>
              <a:gd name="T63" fmla="*/ 28 h 172"/>
              <a:gd name="T64" fmla="*/ 108 w 216"/>
              <a:gd name="T65" fmla="*/ 146 h 172"/>
              <a:gd name="T66" fmla="*/ 108 w 216"/>
              <a:gd name="T67" fmla="*/ 146 h 172"/>
              <a:gd name="T68" fmla="*/ 70 w 216"/>
              <a:gd name="T69" fmla="*/ 55 h 172"/>
              <a:gd name="T70" fmla="*/ 160 w 216"/>
              <a:gd name="T71" fmla="*/ 93 h 172"/>
              <a:gd name="T72" fmla="*/ 108 w 216"/>
              <a:gd name="T73" fmla="*/ 146 h 172"/>
              <a:gd name="T74" fmla="*/ 108 w 216"/>
              <a:gd name="T75" fmla="*/ 48 h 172"/>
              <a:gd name="T76" fmla="*/ 108 w 216"/>
              <a:gd name="T77" fmla="*/ 48 h 172"/>
              <a:gd name="T78" fmla="*/ 76 w 216"/>
              <a:gd name="T79" fmla="*/ 124 h 172"/>
              <a:gd name="T80" fmla="*/ 152 w 216"/>
              <a:gd name="T81" fmla="*/ 93 h 172"/>
              <a:gd name="T82" fmla="*/ 108 w 216"/>
              <a:gd name="T83" fmla="*/ 48 h 172"/>
              <a:gd name="T84" fmla="*/ 185 w 216"/>
              <a:gd name="T85" fmla="*/ 43 h 172"/>
              <a:gd name="T86" fmla="*/ 185 w 216"/>
              <a:gd name="T87" fmla="*/ 43 h 172"/>
              <a:gd name="T88" fmla="*/ 180 w 216"/>
              <a:gd name="T89" fmla="*/ 56 h 172"/>
              <a:gd name="T90" fmla="*/ 193 w 216"/>
              <a:gd name="T91" fmla="*/ 51 h 172"/>
              <a:gd name="T92" fmla="*/ 185 w 216"/>
              <a:gd name="T93" fmla="*/ 4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6" h="172">
                <a:moveTo>
                  <a:pt x="190" y="171"/>
                </a:moveTo>
                <a:lnTo>
                  <a:pt x="25" y="171"/>
                </a:lnTo>
                <a:cubicBezTo>
                  <a:pt x="11" y="171"/>
                  <a:pt x="0" y="160"/>
                  <a:pt x="0" y="146"/>
                </a:cubicBezTo>
                <a:lnTo>
                  <a:pt x="0" y="44"/>
                </a:lnTo>
                <a:cubicBezTo>
                  <a:pt x="0" y="31"/>
                  <a:pt x="11" y="19"/>
                  <a:pt x="25" y="19"/>
                </a:cubicBezTo>
                <a:lnTo>
                  <a:pt x="59" y="19"/>
                </a:lnTo>
                <a:lnTo>
                  <a:pt x="62" y="9"/>
                </a:lnTo>
                <a:cubicBezTo>
                  <a:pt x="63" y="4"/>
                  <a:pt x="68" y="0"/>
                  <a:pt x="74" y="0"/>
                </a:cubicBezTo>
                <a:lnTo>
                  <a:pt x="141" y="0"/>
                </a:lnTo>
                <a:cubicBezTo>
                  <a:pt x="147" y="0"/>
                  <a:pt x="152" y="4"/>
                  <a:pt x="153" y="9"/>
                </a:cubicBezTo>
                <a:lnTo>
                  <a:pt x="154" y="10"/>
                </a:lnTo>
                <a:lnTo>
                  <a:pt x="156" y="19"/>
                </a:lnTo>
                <a:lnTo>
                  <a:pt x="190" y="19"/>
                </a:lnTo>
                <a:cubicBezTo>
                  <a:pt x="204" y="19"/>
                  <a:pt x="215" y="31"/>
                  <a:pt x="215" y="44"/>
                </a:cubicBezTo>
                <a:lnTo>
                  <a:pt x="215" y="146"/>
                </a:lnTo>
                <a:cubicBezTo>
                  <a:pt x="215" y="160"/>
                  <a:pt x="204" y="171"/>
                  <a:pt x="190" y="171"/>
                </a:cubicBezTo>
                <a:close/>
                <a:moveTo>
                  <a:pt x="25" y="28"/>
                </a:moveTo>
                <a:lnTo>
                  <a:pt x="25" y="28"/>
                </a:lnTo>
                <a:cubicBezTo>
                  <a:pt x="15" y="28"/>
                  <a:pt x="8" y="35"/>
                  <a:pt x="8" y="44"/>
                </a:cubicBezTo>
                <a:lnTo>
                  <a:pt x="8" y="146"/>
                </a:lnTo>
                <a:cubicBezTo>
                  <a:pt x="8" y="155"/>
                  <a:pt x="15" y="163"/>
                  <a:pt x="25" y="163"/>
                </a:cubicBezTo>
                <a:lnTo>
                  <a:pt x="190" y="163"/>
                </a:lnTo>
                <a:cubicBezTo>
                  <a:pt x="200" y="163"/>
                  <a:pt x="207" y="155"/>
                  <a:pt x="207" y="146"/>
                </a:cubicBezTo>
                <a:lnTo>
                  <a:pt x="207" y="44"/>
                </a:lnTo>
                <a:cubicBezTo>
                  <a:pt x="207" y="35"/>
                  <a:pt x="200" y="28"/>
                  <a:pt x="190" y="28"/>
                </a:cubicBezTo>
                <a:lnTo>
                  <a:pt x="150" y="28"/>
                </a:lnTo>
                <a:lnTo>
                  <a:pt x="145" y="11"/>
                </a:lnTo>
                <a:cubicBezTo>
                  <a:pt x="145" y="9"/>
                  <a:pt x="143" y="8"/>
                  <a:pt x="141" y="8"/>
                </a:cubicBezTo>
                <a:lnTo>
                  <a:pt x="74" y="8"/>
                </a:lnTo>
                <a:cubicBezTo>
                  <a:pt x="72" y="8"/>
                  <a:pt x="70" y="9"/>
                  <a:pt x="70" y="11"/>
                </a:cubicBezTo>
                <a:lnTo>
                  <a:pt x="65" y="28"/>
                </a:lnTo>
                <a:lnTo>
                  <a:pt x="25" y="28"/>
                </a:lnTo>
                <a:close/>
                <a:moveTo>
                  <a:pt x="108" y="146"/>
                </a:moveTo>
                <a:lnTo>
                  <a:pt x="108" y="146"/>
                </a:lnTo>
                <a:cubicBezTo>
                  <a:pt x="61" y="146"/>
                  <a:pt x="37" y="89"/>
                  <a:pt x="70" y="55"/>
                </a:cubicBezTo>
                <a:cubicBezTo>
                  <a:pt x="104" y="22"/>
                  <a:pt x="160" y="46"/>
                  <a:pt x="160" y="93"/>
                </a:cubicBezTo>
                <a:cubicBezTo>
                  <a:pt x="160" y="122"/>
                  <a:pt x="136" y="146"/>
                  <a:pt x="108" y="146"/>
                </a:cubicBezTo>
                <a:close/>
                <a:moveTo>
                  <a:pt x="108" y="48"/>
                </a:moveTo>
                <a:lnTo>
                  <a:pt x="108" y="48"/>
                </a:lnTo>
                <a:cubicBezTo>
                  <a:pt x="68" y="48"/>
                  <a:pt x="48" y="96"/>
                  <a:pt x="76" y="124"/>
                </a:cubicBezTo>
                <a:cubicBezTo>
                  <a:pt x="104" y="152"/>
                  <a:pt x="152" y="133"/>
                  <a:pt x="152" y="93"/>
                </a:cubicBezTo>
                <a:cubicBezTo>
                  <a:pt x="152" y="68"/>
                  <a:pt x="132" y="48"/>
                  <a:pt x="108" y="48"/>
                </a:cubicBezTo>
                <a:close/>
                <a:moveTo>
                  <a:pt x="185" y="43"/>
                </a:moveTo>
                <a:lnTo>
                  <a:pt x="185" y="43"/>
                </a:lnTo>
                <a:cubicBezTo>
                  <a:pt x="178" y="43"/>
                  <a:pt x="175" y="52"/>
                  <a:pt x="180" y="56"/>
                </a:cubicBezTo>
                <a:cubicBezTo>
                  <a:pt x="184" y="61"/>
                  <a:pt x="193" y="58"/>
                  <a:pt x="193" y="51"/>
                </a:cubicBezTo>
                <a:cubicBezTo>
                  <a:pt x="193" y="46"/>
                  <a:pt x="189" y="43"/>
                  <a:pt x="185" y="4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2000"/>
          </a:p>
        </p:txBody>
      </p:sp>
      <p:sp>
        <p:nvSpPr>
          <p:cNvPr id="11" name="Oval 32"/>
          <p:cNvSpPr/>
          <p:nvPr/>
        </p:nvSpPr>
        <p:spPr>
          <a:xfrm>
            <a:off x="6602901" y="1532673"/>
            <a:ext cx="528637" cy="527050"/>
          </a:xfrm>
          <a:prstGeom prst="ellipse">
            <a:avLst/>
          </a:prstGeom>
          <a:solidFill>
            <a:srgbClr val="90A08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仿宋" panose="02010609060101010101" pitchFamily="49" charset="-122"/>
              <a:ea typeface="仿宋" panose="02010609060101010101" pitchFamily="49" charset="-122"/>
            </a:endParaRPr>
          </a:p>
        </p:txBody>
      </p:sp>
      <p:sp>
        <p:nvSpPr>
          <p:cNvPr id="12" name="Oval 37"/>
          <p:cNvSpPr/>
          <p:nvPr/>
        </p:nvSpPr>
        <p:spPr>
          <a:xfrm>
            <a:off x="6579088" y="2735203"/>
            <a:ext cx="528637" cy="527050"/>
          </a:xfrm>
          <a:prstGeom prst="ellipse">
            <a:avLst/>
          </a:prstGeom>
          <a:solidFill>
            <a:srgbClr val="90A08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仿宋" panose="02010609060101010101" pitchFamily="49" charset="-122"/>
              <a:ea typeface="仿宋" panose="02010609060101010101" pitchFamily="49" charset="-122"/>
            </a:endParaRPr>
          </a:p>
        </p:txBody>
      </p:sp>
      <p:sp>
        <p:nvSpPr>
          <p:cNvPr id="13" name="Freeform 222"/>
          <p:cNvSpPr>
            <a:spLocks noChangeArrowheads="1"/>
          </p:cNvSpPr>
          <p:nvPr/>
        </p:nvSpPr>
        <p:spPr bwMode="auto">
          <a:xfrm>
            <a:off x="6766413" y="1700948"/>
            <a:ext cx="220663" cy="215900"/>
          </a:xfrm>
          <a:custGeom>
            <a:avLst/>
            <a:gdLst>
              <a:gd name="T0" fmla="*/ 186 w 216"/>
              <a:gd name="T1" fmla="*/ 0 h 210"/>
              <a:gd name="T2" fmla="*/ 29 w 216"/>
              <a:gd name="T3" fmla="*/ 0 h 210"/>
              <a:gd name="T4" fmla="*/ 0 w 216"/>
              <a:gd name="T5" fmla="*/ 29 h 210"/>
              <a:gd name="T6" fmla="*/ 0 w 216"/>
              <a:gd name="T7" fmla="*/ 136 h 210"/>
              <a:gd name="T8" fmla="*/ 29 w 216"/>
              <a:gd name="T9" fmla="*/ 165 h 210"/>
              <a:gd name="T10" fmla="*/ 32 w 216"/>
              <a:gd name="T11" fmla="*/ 165 h 210"/>
              <a:gd name="T12" fmla="*/ 32 w 216"/>
              <a:gd name="T13" fmla="*/ 209 h 210"/>
              <a:gd name="T14" fmla="*/ 96 w 216"/>
              <a:gd name="T15" fmla="*/ 165 h 210"/>
              <a:gd name="T16" fmla="*/ 186 w 216"/>
              <a:gd name="T17" fmla="*/ 165 h 210"/>
              <a:gd name="T18" fmla="*/ 215 w 216"/>
              <a:gd name="T19" fmla="*/ 136 h 210"/>
              <a:gd name="T20" fmla="*/ 215 w 216"/>
              <a:gd name="T21" fmla="*/ 29 h 210"/>
              <a:gd name="T22" fmla="*/ 186 w 216"/>
              <a:gd name="T23" fmla="*/ 0 h 210"/>
              <a:gd name="T24" fmla="*/ 207 w 216"/>
              <a:gd name="T25" fmla="*/ 136 h 210"/>
              <a:gd name="T26" fmla="*/ 207 w 216"/>
              <a:gd name="T27" fmla="*/ 136 h 210"/>
              <a:gd name="T28" fmla="*/ 186 w 216"/>
              <a:gd name="T29" fmla="*/ 157 h 210"/>
              <a:gd name="T30" fmla="*/ 93 w 216"/>
              <a:gd name="T31" fmla="*/ 157 h 210"/>
              <a:gd name="T32" fmla="*/ 40 w 216"/>
              <a:gd name="T33" fmla="*/ 193 h 210"/>
              <a:gd name="T34" fmla="*/ 41 w 216"/>
              <a:gd name="T35" fmla="*/ 157 h 210"/>
              <a:gd name="T36" fmla="*/ 29 w 216"/>
              <a:gd name="T37" fmla="*/ 157 h 210"/>
              <a:gd name="T38" fmla="*/ 8 w 216"/>
              <a:gd name="T39" fmla="*/ 136 h 210"/>
              <a:gd name="T40" fmla="*/ 8 w 216"/>
              <a:gd name="T41" fmla="*/ 29 h 210"/>
              <a:gd name="T42" fmla="*/ 29 w 216"/>
              <a:gd name="T43" fmla="*/ 8 h 210"/>
              <a:gd name="T44" fmla="*/ 186 w 216"/>
              <a:gd name="T45" fmla="*/ 8 h 210"/>
              <a:gd name="T46" fmla="*/ 207 w 216"/>
              <a:gd name="T47" fmla="*/ 29 h 210"/>
              <a:gd name="T48" fmla="*/ 207 w 216"/>
              <a:gd name="T49" fmla="*/ 136 h 210"/>
              <a:gd name="T50" fmla="*/ 78 w 216"/>
              <a:gd name="T51" fmla="*/ 80 h 210"/>
              <a:gd name="T52" fmla="*/ 78 w 216"/>
              <a:gd name="T53" fmla="*/ 80 h 210"/>
              <a:gd name="T54" fmla="*/ 57 w 216"/>
              <a:gd name="T55" fmla="*/ 88 h 210"/>
              <a:gd name="T56" fmla="*/ 65 w 216"/>
              <a:gd name="T57" fmla="*/ 67 h 210"/>
              <a:gd name="T58" fmla="*/ 78 w 216"/>
              <a:gd name="T59" fmla="*/ 80 h 210"/>
              <a:gd name="T60" fmla="*/ 120 w 216"/>
              <a:gd name="T61" fmla="*/ 80 h 210"/>
              <a:gd name="T62" fmla="*/ 120 w 216"/>
              <a:gd name="T63" fmla="*/ 80 h 210"/>
              <a:gd name="T64" fmla="*/ 99 w 216"/>
              <a:gd name="T65" fmla="*/ 88 h 210"/>
              <a:gd name="T66" fmla="*/ 108 w 216"/>
              <a:gd name="T67" fmla="*/ 67 h 210"/>
              <a:gd name="T68" fmla="*/ 120 w 216"/>
              <a:gd name="T69" fmla="*/ 80 h 210"/>
              <a:gd name="T70" fmla="*/ 162 w 216"/>
              <a:gd name="T71" fmla="*/ 81 h 210"/>
              <a:gd name="T72" fmla="*/ 162 w 216"/>
              <a:gd name="T73" fmla="*/ 81 h 210"/>
              <a:gd name="T74" fmla="*/ 141 w 216"/>
              <a:gd name="T75" fmla="*/ 90 h 210"/>
              <a:gd name="T76" fmla="*/ 150 w 216"/>
              <a:gd name="T77" fmla="*/ 69 h 210"/>
              <a:gd name="T78" fmla="*/ 162 w 216"/>
              <a:gd name="T79" fmla="*/ 81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6" h="210">
                <a:moveTo>
                  <a:pt x="186" y="0"/>
                </a:moveTo>
                <a:lnTo>
                  <a:pt x="29" y="0"/>
                </a:lnTo>
                <a:cubicBezTo>
                  <a:pt x="13" y="0"/>
                  <a:pt x="0" y="13"/>
                  <a:pt x="0" y="29"/>
                </a:cubicBezTo>
                <a:lnTo>
                  <a:pt x="0" y="136"/>
                </a:lnTo>
                <a:cubicBezTo>
                  <a:pt x="0" y="152"/>
                  <a:pt x="13" y="165"/>
                  <a:pt x="29" y="165"/>
                </a:cubicBezTo>
                <a:lnTo>
                  <a:pt x="32" y="165"/>
                </a:lnTo>
                <a:lnTo>
                  <a:pt x="32" y="209"/>
                </a:lnTo>
                <a:lnTo>
                  <a:pt x="96" y="165"/>
                </a:lnTo>
                <a:lnTo>
                  <a:pt x="186" y="165"/>
                </a:lnTo>
                <a:cubicBezTo>
                  <a:pt x="202" y="165"/>
                  <a:pt x="215" y="152"/>
                  <a:pt x="215" y="136"/>
                </a:cubicBezTo>
                <a:lnTo>
                  <a:pt x="215" y="29"/>
                </a:lnTo>
                <a:cubicBezTo>
                  <a:pt x="215" y="13"/>
                  <a:pt x="202" y="0"/>
                  <a:pt x="186" y="0"/>
                </a:cubicBezTo>
                <a:close/>
                <a:moveTo>
                  <a:pt x="207" y="136"/>
                </a:moveTo>
                <a:lnTo>
                  <a:pt x="207" y="136"/>
                </a:lnTo>
                <a:cubicBezTo>
                  <a:pt x="207" y="147"/>
                  <a:pt x="198" y="157"/>
                  <a:pt x="186" y="157"/>
                </a:cubicBezTo>
                <a:lnTo>
                  <a:pt x="93" y="157"/>
                </a:lnTo>
                <a:lnTo>
                  <a:pt x="40" y="193"/>
                </a:lnTo>
                <a:lnTo>
                  <a:pt x="41" y="157"/>
                </a:lnTo>
                <a:lnTo>
                  <a:pt x="29" y="157"/>
                </a:lnTo>
                <a:cubicBezTo>
                  <a:pt x="17" y="157"/>
                  <a:pt x="8" y="147"/>
                  <a:pt x="8" y="136"/>
                </a:cubicBezTo>
                <a:lnTo>
                  <a:pt x="8" y="29"/>
                </a:lnTo>
                <a:cubicBezTo>
                  <a:pt x="8" y="17"/>
                  <a:pt x="17" y="8"/>
                  <a:pt x="29" y="8"/>
                </a:cubicBezTo>
                <a:lnTo>
                  <a:pt x="186" y="8"/>
                </a:lnTo>
                <a:cubicBezTo>
                  <a:pt x="198" y="8"/>
                  <a:pt x="207" y="17"/>
                  <a:pt x="207" y="29"/>
                </a:cubicBezTo>
                <a:lnTo>
                  <a:pt x="207" y="136"/>
                </a:lnTo>
                <a:close/>
                <a:moveTo>
                  <a:pt x="78" y="80"/>
                </a:moveTo>
                <a:lnTo>
                  <a:pt x="78" y="80"/>
                </a:lnTo>
                <a:cubicBezTo>
                  <a:pt x="78" y="91"/>
                  <a:pt x="65" y="97"/>
                  <a:pt x="57" y="88"/>
                </a:cubicBezTo>
                <a:cubicBezTo>
                  <a:pt x="49" y="81"/>
                  <a:pt x="54" y="67"/>
                  <a:pt x="65" y="67"/>
                </a:cubicBezTo>
                <a:cubicBezTo>
                  <a:pt x="72" y="67"/>
                  <a:pt x="78" y="73"/>
                  <a:pt x="78" y="80"/>
                </a:cubicBezTo>
                <a:close/>
                <a:moveTo>
                  <a:pt x="120" y="80"/>
                </a:moveTo>
                <a:lnTo>
                  <a:pt x="120" y="80"/>
                </a:lnTo>
                <a:cubicBezTo>
                  <a:pt x="120" y="91"/>
                  <a:pt x="107" y="97"/>
                  <a:pt x="99" y="88"/>
                </a:cubicBezTo>
                <a:cubicBezTo>
                  <a:pt x="91" y="81"/>
                  <a:pt x="97" y="67"/>
                  <a:pt x="108" y="67"/>
                </a:cubicBezTo>
                <a:cubicBezTo>
                  <a:pt x="114" y="67"/>
                  <a:pt x="120" y="73"/>
                  <a:pt x="120" y="80"/>
                </a:cubicBezTo>
                <a:close/>
                <a:moveTo>
                  <a:pt x="162" y="81"/>
                </a:moveTo>
                <a:lnTo>
                  <a:pt x="162" y="81"/>
                </a:lnTo>
                <a:cubicBezTo>
                  <a:pt x="162" y="93"/>
                  <a:pt x="149" y="98"/>
                  <a:pt x="141" y="90"/>
                </a:cubicBezTo>
                <a:cubicBezTo>
                  <a:pt x="133" y="82"/>
                  <a:pt x="138" y="69"/>
                  <a:pt x="150" y="69"/>
                </a:cubicBezTo>
                <a:cubicBezTo>
                  <a:pt x="156" y="69"/>
                  <a:pt x="162" y="74"/>
                  <a:pt x="162" y="8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2000"/>
          </a:p>
        </p:txBody>
      </p:sp>
      <p:sp>
        <p:nvSpPr>
          <p:cNvPr id="14" name="Freeform 160"/>
          <p:cNvSpPr>
            <a:spLocks noChangeArrowheads="1"/>
          </p:cNvSpPr>
          <p:nvPr/>
        </p:nvSpPr>
        <p:spPr bwMode="auto">
          <a:xfrm>
            <a:off x="6742600" y="2900303"/>
            <a:ext cx="211138" cy="179388"/>
          </a:xfrm>
          <a:custGeom>
            <a:avLst/>
            <a:gdLst>
              <a:gd name="T0" fmla="*/ 0 w 209"/>
              <a:gd name="T1" fmla="*/ 175 h 176"/>
              <a:gd name="T2" fmla="*/ 39 w 209"/>
              <a:gd name="T3" fmla="*/ 175 h 176"/>
              <a:gd name="T4" fmla="*/ 39 w 209"/>
              <a:gd name="T5" fmla="*/ 103 h 176"/>
              <a:gd name="T6" fmla="*/ 0 w 209"/>
              <a:gd name="T7" fmla="*/ 103 h 176"/>
              <a:gd name="T8" fmla="*/ 0 w 209"/>
              <a:gd name="T9" fmla="*/ 175 h 176"/>
              <a:gd name="T10" fmla="*/ 9 w 209"/>
              <a:gd name="T11" fmla="*/ 112 h 176"/>
              <a:gd name="T12" fmla="*/ 31 w 209"/>
              <a:gd name="T13" fmla="*/ 112 h 176"/>
              <a:gd name="T14" fmla="*/ 31 w 209"/>
              <a:gd name="T15" fmla="*/ 166 h 176"/>
              <a:gd name="T16" fmla="*/ 9 w 209"/>
              <a:gd name="T17" fmla="*/ 166 h 176"/>
              <a:gd name="T18" fmla="*/ 9 w 209"/>
              <a:gd name="T19" fmla="*/ 112 h 176"/>
              <a:gd name="T20" fmla="*/ 57 w 209"/>
              <a:gd name="T21" fmla="*/ 175 h 176"/>
              <a:gd name="T22" fmla="*/ 96 w 209"/>
              <a:gd name="T23" fmla="*/ 175 h 176"/>
              <a:gd name="T24" fmla="*/ 96 w 209"/>
              <a:gd name="T25" fmla="*/ 38 h 176"/>
              <a:gd name="T26" fmla="*/ 57 w 209"/>
              <a:gd name="T27" fmla="*/ 38 h 176"/>
              <a:gd name="T28" fmla="*/ 57 w 209"/>
              <a:gd name="T29" fmla="*/ 175 h 176"/>
              <a:gd name="T30" fmla="*/ 65 w 209"/>
              <a:gd name="T31" fmla="*/ 47 h 176"/>
              <a:gd name="T32" fmla="*/ 87 w 209"/>
              <a:gd name="T33" fmla="*/ 47 h 176"/>
              <a:gd name="T34" fmla="*/ 87 w 209"/>
              <a:gd name="T35" fmla="*/ 166 h 176"/>
              <a:gd name="T36" fmla="*/ 65 w 209"/>
              <a:gd name="T37" fmla="*/ 166 h 176"/>
              <a:gd name="T38" fmla="*/ 65 w 209"/>
              <a:gd name="T39" fmla="*/ 47 h 176"/>
              <a:gd name="T40" fmla="*/ 169 w 209"/>
              <a:gd name="T41" fmla="*/ 69 h 176"/>
              <a:gd name="T42" fmla="*/ 169 w 209"/>
              <a:gd name="T43" fmla="*/ 175 h 176"/>
              <a:gd name="T44" fmla="*/ 208 w 209"/>
              <a:gd name="T45" fmla="*/ 175 h 176"/>
              <a:gd name="T46" fmla="*/ 208 w 209"/>
              <a:gd name="T47" fmla="*/ 69 h 176"/>
              <a:gd name="T48" fmla="*/ 169 w 209"/>
              <a:gd name="T49" fmla="*/ 69 h 176"/>
              <a:gd name="T50" fmla="*/ 200 w 209"/>
              <a:gd name="T51" fmla="*/ 166 h 176"/>
              <a:gd name="T52" fmla="*/ 177 w 209"/>
              <a:gd name="T53" fmla="*/ 166 h 176"/>
              <a:gd name="T54" fmla="*/ 177 w 209"/>
              <a:gd name="T55" fmla="*/ 77 h 176"/>
              <a:gd name="T56" fmla="*/ 200 w 209"/>
              <a:gd name="T57" fmla="*/ 77 h 176"/>
              <a:gd name="T58" fmla="*/ 200 w 209"/>
              <a:gd name="T59" fmla="*/ 166 h 176"/>
              <a:gd name="T60" fmla="*/ 113 w 209"/>
              <a:gd name="T61" fmla="*/ 175 h 176"/>
              <a:gd name="T62" fmla="*/ 152 w 209"/>
              <a:gd name="T63" fmla="*/ 175 h 176"/>
              <a:gd name="T64" fmla="*/ 152 w 209"/>
              <a:gd name="T65" fmla="*/ 0 h 176"/>
              <a:gd name="T66" fmla="*/ 113 w 209"/>
              <a:gd name="T67" fmla="*/ 0 h 176"/>
              <a:gd name="T68" fmla="*/ 113 w 209"/>
              <a:gd name="T69" fmla="*/ 175 h 176"/>
              <a:gd name="T70" fmla="*/ 121 w 209"/>
              <a:gd name="T71" fmla="*/ 8 h 176"/>
              <a:gd name="T72" fmla="*/ 144 w 209"/>
              <a:gd name="T73" fmla="*/ 8 h 176"/>
              <a:gd name="T74" fmla="*/ 144 w 209"/>
              <a:gd name="T75" fmla="*/ 166 h 176"/>
              <a:gd name="T76" fmla="*/ 121 w 209"/>
              <a:gd name="T77" fmla="*/ 166 h 176"/>
              <a:gd name="T78" fmla="*/ 121 w 209"/>
              <a:gd name="T79" fmla="*/ 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9" h="176">
                <a:moveTo>
                  <a:pt x="0" y="175"/>
                </a:moveTo>
                <a:lnTo>
                  <a:pt x="39" y="175"/>
                </a:lnTo>
                <a:lnTo>
                  <a:pt x="39" y="103"/>
                </a:lnTo>
                <a:lnTo>
                  <a:pt x="0" y="103"/>
                </a:lnTo>
                <a:lnTo>
                  <a:pt x="0" y="175"/>
                </a:lnTo>
                <a:close/>
                <a:moveTo>
                  <a:pt x="9" y="112"/>
                </a:moveTo>
                <a:lnTo>
                  <a:pt x="31" y="112"/>
                </a:lnTo>
                <a:lnTo>
                  <a:pt x="31" y="166"/>
                </a:lnTo>
                <a:lnTo>
                  <a:pt x="9" y="166"/>
                </a:lnTo>
                <a:lnTo>
                  <a:pt x="9" y="112"/>
                </a:lnTo>
                <a:close/>
                <a:moveTo>
                  <a:pt x="57" y="175"/>
                </a:moveTo>
                <a:lnTo>
                  <a:pt x="96" y="175"/>
                </a:lnTo>
                <a:lnTo>
                  <a:pt x="96" y="38"/>
                </a:lnTo>
                <a:lnTo>
                  <a:pt x="57" y="38"/>
                </a:lnTo>
                <a:lnTo>
                  <a:pt x="57" y="175"/>
                </a:lnTo>
                <a:close/>
                <a:moveTo>
                  <a:pt x="65" y="47"/>
                </a:moveTo>
                <a:lnTo>
                  <a:pt x="87" y="47"/>
                </a:lnTo>
                <a:lnTo>
                  <a:pt x="87" y="166"/>
                </a:lnTo>
                <a:lnTo>
                  <a:pt x="65" y="166"/>
                </a:lnTo>
                <a:lnTo>
                  <a:pt x="65" y="47"/>
                </a:lnTo>
                <a:close/>
                <a:moveTo>
                  <a:pt x="169" y="69"/>
                </a:moveTo>
                <a:lnTo>
                  <a:pt x="169" y="175"/>
                </a:lnTo>
                <a:lnTo>
                  <a:pt x="208" y="175"/>
                </a:lnTo>
                <a:lnTo>
                  <a:pt x="208" y="69"/>
                </a:lnTo>
                <a:lnTo>
                  <a:pt x="169" y="69"/>
                </a:lnTo>
                <a:close/>
                <a:moveTo>
                  <a:pt x="200" y="166"/>
                </a:moveTo>
                <a:lnTo>
                  <a:pt x="177" y="166"/>
                </a:lnTo>
                <a:lnTo>
                  <a:pt x="177" y="77"/>
                </a:lnTo>
                <a:lnTo>
                  <a:pt x="200" y="77"/>
                </a:lnTo>
                <a:lnTo>
                  <a:pt x="200" y="166"/>
                </a:lnTo>
                <a:close/>
                <a:moveTo>
                  <a:pt x="113" y="175"/>
                </a:moveTo>
                <a:lnTo>
                  <a:pt x="152" y="175"/>
                </a:lnTo>
                <a:lnTo>
                  <a:pt x="152" y="0"/>
                </a:lnTo>
                <a:lnTo>
                  <a:pt x="113" y="0"/>
                </a:lnTo>
                <a:lnTo>
                  <a:pt x="113" y="175"/>
                </a:lnTo>
                <a:close/>
                <a:moveTo>
                  <a:pt x="121" y="8"/>
                </a:moveTo>
                <a:lnTo>
                  <a:pt x="144" y="8"/>
                </a:lnTo>
                <a:lnTo>
                  <a:pt x="144" y="166"/>
                </a:lnTo>
                <a:lnTo>
                  <a:pt x="121" y="166"/>
                </a:lnTo>
                <a:lnTo>
                  <a:pt x="121" y="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2000"/>
          </a:p>
        </p:txBody>
      </p:sp>
      <p:sp>
        <p:nvSpPr>
          <p:cNvPr id="15" name="矩形 14"/>
          <p:cNvSpPr>
            <a:spLocks noChangeArrowheads="1"/>
          </p:cNvSpPr>
          <p:nvPr/>
        </p:nvSpPr>
        <p:spPr bwMode="auto">
          <a:xfrm>
            <a:off x="7226788" y="2779653"/>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latin typeface="微软雅黑" panose="020B0503020204020204" pitchFamily="34" charset="-122"/>
                <a:ea typeface="微软雅黑" panose="020B0503020204020204" pitchFamily="34" charset="-122"/>
              </a:rPr>
              <a:t>支付方式</a:t>
            </a:r>
          </a:p>
        </p:txBody>
      </p:sp>
      <p:sp>
        <p:nvSpPr>
          <p:cNvPr id="16" name="矩形 15"/>
          <p:cNvSpPr>
            <a:spLocks noChangeArrowheads="1"/>
          </p:cNvSpPr>
          <p:nvPr/>
        </p:nvSpPr>
        <p:spPr bwMode="auto">
          <a:xfrm>
            <a:off x="7179163" y="1589823"/>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latin typeface="微软雅黑" panose="020B0503020204020204" pitchFamily="34" charset="-122"/>
                <a:ea typeface="微软雅黑" panose="020B0503020204020204" pitchFamily="34" charset="-122"/>
              </a:rPr>
              <a:t>平台卖家</a:t>
            </a:r>
          </a:p>
        </p:txBody>
      </p:sp>
      <p:sp>
        <p:nvSpPr>
          <p:cNvPr id="17" name="矩形 15"/>
          <p:cNvSpPr>
            <a:spLocks noChangeArrowheads="1"/>
          </p:cNvSpPr>
          <p:nvPr/>
        </p:nvSpPr>
        <p:spPr bwMode="auto">
          <a:xfrm>
            <a:off x="4269275" y="3967103"/>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latin typeface="微软雅黑" panose="020B0503020204020204" pitchFamily="34" charset="-122"/>
                <a:ea typeface="微软雅黑" panose="020B0503020204020204" pitchFamily="34" charset="-122"/>
              </a:rPr>
              <a:t>网上服务平台</a:t>
            </a:r>
          </a:p>
        </p:txBody>
      </p:sp>
      <p:sp>
        <p:nvSpPr>
          <p:cNvPr id="18" name="Oval 17"/>
          <p:cNvSpPr/>
          <p:nvPr/>
        </p:nvSpPr>
        <p:spPr>
          <a:xfrm>
            <a:off x="3793025" y="3909953"/>
            <a:ext cx="527050" cy="527050"/>
          </a:xfrm>
          <a:prstGeom prst="ellipse">
            <a:avLst/>
          </a:prstGeom>
          <a:solidFill>
            <a:srgbClr val="90A08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仿宋" panose="02010609060101010101" pitchFamily="49" charset="-122"/>
              <a:ea typeface="仿宋" panose="02010609060101010101" pitchFamily="49" charset="-122"/>
            </a:endParaRPr>
          </a:p>
        </p:txBody>
      </p:sp>
      <p:sp>
        <p:nvSpPr>
          <p:cNvPr id="19" name="Freeform 193"/>
          <p:cNvSpPr>
            <a:spLocks noChangeArrowheads="1"/>
          </p:cNvSpPr>
          <p:nvPr/>
        </p:nvSpPr>
        <p:spPr bwMode="auto">
          <a:xfrm>
            <a:off x="3937488" y="4071878"/>
            <a:ext cx="238125" cy="203200"/>
          </a:xfrm>
          <a:custGeom>
            <a:avLst/>
            <a:gdLst>
              <a:gd name="T0" fmla="*/ 117 w 232"/>
              <a:gd name="T1" fmla="*/ 196 h 197"/>
              <a:gd name="T2" fmla="*/ 25 w 232"/>
              <a:gd name="T3" fmla="*/ 104 h 197"/>
              <a:gd name="T4" fmla="*/ 25 w 232"/>
              <a:gd name="T5" fmla="*/ 22 h 197"/>
              <a:gd name="T6" fmla="*/ 107 w 232"/>
              <a:gd name="T7" fmla="*/ 22 h 197"/>
              <a:gd name="T8" fmla="*/ 117 w 232"/>
              <a:gd name="T9" fmla="*/ 32 h 197"/>
              <a:gd name="T10" fmla="*/ 127 w 232"/>
              <a:gd name="T11" fmla="*/ 22 h 197"/>
              <a:gd name="T12" fmla="*/ 209 w 232"/>
              <a:gd name="T13" fmla="*/ 22 h 197"/>
              <a:gd name="T14" fmla="*/ 209 w 232"/>
              <a:gd name="T15" fmla="*/ 104 h 197"/>
              <a:gd name="T16" fmla="*/ 117 w 232"/>
              <a:gd name="T17" fmla="*/ 196 h 197"/>
              <a:gd name="T18" fmla="*/ 66 w 232"/>
              <a:gd name="T19" fmla="*/ 14 h 197"/>
              <a:gd name="T20" fmla="*/ 66 w 232"/>
              <a:gd name="T21" fmla="*/ 14 h 197"/>
              <a:gd name="T22" fmla="*/ 31 w 232"/>
              <a:gd name="T23" fmla="*/ 98 h 197"/>
              <a:gd name="T24" fmla="*/ 117 w 232"/>
              <a:gd name="T25" fmla="*/ 184 h 197"/>
              <a:gd name="T26" fmla="*/ 203 w 232"/>
              <a:gd name="T27" fmla="*/ 98 h 197"/>
              <a:gd name="T28" fmla="*/ 203 w 232"/>
              <a:gd name="T29" fmla="*/ 28 h 197"/>
              <a:gd name="T30" fmla="*/ 133 w 232"/>
              <a:gd name="T31" fmla="*/ 28 h 197"/>
              <a:gd name="T32" fmla="*/ 117 w 232"/>
              <a:gd name="T33" fmla="*/ 44 h 197"/>
              <a:gd name="T34" fmla="*/ 101 w 232"/>
              <a:gd name="T35" fmla="*/ 28 h 197"/>
              <a:gd name="T36" fmla="*/ 66 w 232"/>
              <a:gd name="T37" fmla="*/ 1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2" h="197">
                <a:moveTo>
                  <a:pt x="117" y="196"/>
                </a:moveTo>
                <a:lnTo>
                  <a:pt x="25" y="104"/>
                </a:lnTo>
                <a:cubicBezTo>
                  <a:pt x="3" y="81"/>
                  <a:pt x="3" y="45"/>
                  <a:pt x="25" y="22"/>
                </a:cubicBezTo>
                <a:cubicBezTo>
                  <a:pt x="48" y="0"/>
                  <a:pt x="84" y="0"/>
                  <a:pt x="107" y="22"/>
                </a:cubicBezTo>
                <a:lnTo>
                  <a:pt x="117" y="32"/>
                </a:lnTo>
                <a:lnTo>
                  <a:pt x="127" y="22"/>
                </a:lnTo>
                <a:cubicBezTo>
                  <a:pt x="149" y="0"/>
                  <a:pt x="186" y="0"/>
                  <a:pt x="209" y="22"/>
                </a:cubicBezTo>
                <a:cubicBezTo>
                  <a:pt x="231" y="45"/>
                  <a:pt x="231" y="81"/>
                  <a:pt x="209" y="104"/>
                </a:cubicBezTo>
                <a:lnTo>
                  <a:pt x="117" y="196"/>
                </a:lnTo>
                <a:close/>
                <a:moveTo>
                  <a:pt x="66" y="14"/>
                </a:moveTo>
                <a:lnTo>
                  <a:pt x="66" y="14"/>
                </a:lnTo>
                <a:cubicBezTo>
                  <a:pt x="22" y="14"/>
                  <a:pt x="0" y="67"/>
                  <a:pt x="31" y="98"/>
                </a:cubicBezTo>
                <a:lnTo>
                  <a:pt x="117" y="184"/>
                </a:lnTo>
                <a:lnTo>
                  <a:pt x="203" y="98"/>
                </a:lnTo>
                <a:cubicBezTo>
                  <a:pt x="221" y="79"/>
                  <a:pt x="221" y="47"/>
                  <a:pt x="203" y="28"/>
                </a:cubicBezTo>
                <a:cubicBezTo>
                  <a:pt x="183" y="9"/>
                  <a:pt x="152" y="9"/>
                  <a:pt x="133" y="28"/>
                </a:cubicBezTo>
                <a:lnTo>
                  <a:pt x="117" y="44"/>
                </a:lnTo>
                <a:lnTo>
                  <a:pt x="101" y="28"/>
                </a:lnTo>
                <a:cubicBezTo>
                  <a:pt x="92" y="19"/>
                  <a:pt x="79" y="14"/>
                  <a:pt x="66" y="1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2000"/>
          </a:p>
        </p:txBody>
      </p:sp>
      <p:sp>
        <p:nvSpPr>
          <p:cNvPr id="20" name="Freeform 217"/>
          <p:cNvSpPr>
            <a:spLocks noChangeArrowheads="1"/>
          </p:cNvSpPr>
          <p:nvPr/>
        </p:nvSpPr>
        <p:spPr bwMode="auto">
          <a:xfrm>
            <a:off x="8660300" y="4086166"/>
            <a:ext cx="220663" cy="174625"/>
          </a:xfrm>
          <a:custGeom>
            <a:avLst/>
            <a:gdLst>
              <a:gd name="T0" fmla="*/ 190 w 216"/>
              <a:gd name="T1" fmla="*/ 171 h 172"/>
              <a:gd name="T2" fmla="*/ 25 w 216"/>
              <a:gd name="T3" fmla="*/ 171 h 172"/>
              <a:gd name="T4" fmla="*/ 0 w 216"/>
              <a:gd name="T5" fmla="*/ 146 h 172"/>
              <a:gd name="T6" fmla="*/ 0 w 216"/>
              <a:gd name="T7" fmla="*/ 44 h 172"/>
              <a:gd name="T8" fmla="*/ 25 w 216"/>
              <a:gd name="T9" fmla="*/ 19 h 172"/>
              <a:gd name="T10" fmla="*/ 59 w 216"/>
              <a:gd name="T11" fmla="*/ 19 h 172"/>
              <a:gd name="T12" fmla="*/ 62 w 216"/>
              <a:gd name="T13" fmla="*/ 9 h 172"/>
              <a:gd name="T14" fmla="*/ 74 w 216"/>
              <a:gd name="T15" fmla="*/ 0 h 172"/>
              <a:gd name="T16" fmla="*/ 141 w 216"/>
              <a:gd name="T17" fmla="*/ 0 h 172"/>
              <a:gd name="T18" fmla="*/ 153 w 216"/>
              <a:gd name="T19" fmla="*/ 9 h 172"/>
              <a:gd name="T20" fmla="*/ 154 w 216"/>
              <a:gd name="T21" fmla="*/ 10 h 172"/>
              <a:gd name="T22" fmla="*/ 156 w 216"/>
              <a:gd name="T23" fmla="*/ 19 h 172"/>
              <a:gd name="T24" fmla="*/ 190 w 216"/>
              <a:gd name="T25" fmla="*/ 19 h 172"/>
              <a:gd name="T26" fmla="*/ 215 w 216"/>
              <a:gd name="T27" fmla="*/ 44 h 172"/>
              <a:gd name="T28" fmla="*/ 215 w 216"/>
              <a:gd name="T29" fmla="*/ 146 h 172"/>
              <a:gd name="T30" fmla="*/ 190 w 216"/>
              <a:gd name="T31" fmla="*/ 171 h 172"/>
              <a:gd name="T32" fmla="*/ 25 w 216"/>
              <a:gd name="T33" fmla="*/ 28 h 172"/>
              <a:gd name="T34" fmla="*/ 25 w 216"/>
              <a:gd name="T35" fmla="*/ 28 h 172"/>
              <a:gd name="T36" fmla="*/ 8 w 216"/>
              <a:gd name="T37" fmla="*/ 44 h 172"/>
              <a:gd name="T38" fmla="*/ 8 w 216"/>
              <a:gd name="T39" fmla="*/ 146 h 172"/>
              <a:gd name="T40" fmla="*/ 25 w 216"/>
              <a:gd name="T41" fmla="*/ 163 h 172"/>
              <a:gd name="T42" fmla="*/ 190 w 216"/>
              <a:gd name="T43" fmla="*/ 163 h 172"/>
              <a:gd name="T44" fmla="*/ 207 w 216"/>
              <a:gd name="T45" fmla="*/ 146 h 172"/>
              <a:gd name="T46" fmla="*/ 207 w 216"/>
              <a:gd name="T47" fmla="*/ 44 h 172"/>
              <a:gd name="T48" fmla="*/ 190 w 216"/>
              <a:gd name="T49" fmla="*/ 28 h 172"/>
              <a:gd name="T50" fmla="*/ 150 w 216"/>
              <a:gd name="T51" fmla="*/ 28 h 172"/>
              <a:gd name="T52" fmla="*/ 145 w 216"/>
              <a:gd name="T53" fmla="*/ 11 h 172"/>
              <a:gd name="T54" fmla="*/ 141 w 216"/>
              <a:gd name="T55" fmla="*/ 8 h 172"/>
              <a:gd name="T56" fmla="*/ 74 w 216"/>
              <a:gd name="T57" fmla="*/ 8 h 172"/>
              <a:gd name="T58" fmla="*/ 70 w 216"/>
              <a:gd name="T59" fmla="*/ 11 h 172"/>
              <a:gd name="T60" fmla="*/ 65 w 216"/>
              <a:gd name="T61" fmla="*/ 28 h 172"/>
              <a:gd name="T62" fmla="*/ 25 w 216"/>
              <a:gd name="T63" fmla="*/ 28 h 172"/>
              <a:gd name="T64" fmla="*/ 108 w 216"/>
              <a:gd name="T65" fmla="*/ 146 h 172"/>
              <a:gd name="T66" fmla="*/ 108 w 216"/>
              <a:gd name="T67" fmla="*/ 146 h 172"/>
              <a:gd name="T68" fmla="*/ 70 w 216"/>
              <a:gd name="T69" fmla="*/ 55 h 172"/>
              <a:gd name="T70" fmla="*/ 160 w 216"/>
              <a:gd name="T71" fmla="*/ 93 h 172"/>
              <a:gd name="T72" fmla="*/ 108 w 216"/>
              <a:gd name="T73" fmla="*/ 146 h 172"/>
              <a:gd name="T74" fmla="*/ 108 w 216"/>
              <a:gd name="T75" fmla="*/ 48 h 172"/>
              <a:gd name="T76" fmla="*/ 108 w 216"/>
              <a:gd name="T77" fmla="*/ 48 h 172"/>
              <a:gd name="T78" fmla="*/ 76 w 216"/>
              <a:gd name="T79" fmla="*/ 124 h 172"/>
              <a:gd name="T80" fmla="*/ 152 w 216"/>
              <a:gd name="T81" fmla="*/ 93 h 172"/>
              <a:gd name="T82" fmla="*/ 108 w 216"/>
              <a:gd name="T83" fmla="*/ 48 h 172"/>
              <a:gd name="T84" fmla="*/ 185 w 216"/>
              <a:gd name="T85" fmla="*/ 43 h 172"/>
              <a:gd name="T86" fmla="*/ 185 w 216"/>
              <a:gd name="T87" fmla="*/ 43 h 172"/>
              <a:gd name="T88" fmla="*/ 180 w 216"/>
              <a:gd name="T89" fmla="*/ 56 h 172"/>
              <a:gd name="T90" fmla="*/ 193 w 216"/>
              <a:gd name="T91" fmla="*/ 51 h 172"/>
              <a:gd name="T92" fmla="*/ 185 w 216"/>
              <a:gd name="T93" fmla="*/ 4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6" h="172">
                <a:moveTo>
                  <a:pt x="190" y="171"/>
                </a:moveTo>
                <a:lnTo>
                  <a:pt x="25" y="171"/>
                </a:lnTo>
                <a:cubicBezTo>
                  <a:pt x="11" y="171"/>
                  <a:pt x="0" y="160"/>
                  <a:pt x="0" y="146"/>
                </a:cubicBezTo>
                <a:lnTo>
                  <a:pt x="0" y="44"/>
                </a:lnTo>
                <a:cubicBezTo>
                  <a:pt x="0" y="31"/>
                  <a:pt x="11" y="19"/>
                  <a:pt x="25" y="19"/>
                </a:cubicBezTo>
                <a:lnTo>
                  <a:pt x="59" y="19"/>
                </a:lnTo>
                <a:lnTo>
                  <a:pt x="62" y="9"/>
                </a:lnTo>
                <a:cubicBezTo>
                  <a:pt x="63" y="4"/>
                  <a:pt x="68" y="0"/>
                  <a:pt x="74" y="0"/>
                </a:cubicBezTo>
                <a:lnTo>
                  <a:pt x="141" y="0"/>
                </a:lnTo>
                <a:cubicBezTo>
                  <a:pt x="147" y="0"/>
                  <a:pt x="152" y="4"/>
                  <a:pt x="153" y="9"/>
                </a:cubicBezTo>
                <a:lnTo>
                  <a:pt x="154" y="10"/>
                </a:lnTo>
                <a:lnTo>
                  <a:pt x="156" y="19"/>
                </a:lnTo>
                <a:lnTo>
                  <a:pt x="190" y="19"/>
                </a:lnTo>
                <a:cubicBezTo>
                  <a:pt x="204" y="19"/>
                  <a:pt x="215" y="31"/>
                  <a:pt x="215" y="44"/>
                </a:cubicBezTo>
                <a:lnTo>
                  <a:pt x="215" y="146"/>
                </a:lnTo>
                <a:cubicBezTo>
                  <a:pt x="215" y="160"/>
                  <a:pt x="204" y="171"/>
                  <a:pt x="190" y="171"/>
                </a:cubicBezTo>
                <a:close/>
                <a:moveTo>
                  <a:pt x="25" y="28"/>
                </a:moveTo>
                <a:lnTo>
                  <a:pt x="25" y="28"/>
                </a:lnTo>
                <a:cubicBezTo>
                  <a:pt x="15" y="28"/>
                  <a:pt x="8" y="35"/>
                  <a:pt x="8" y="44"/>
                </a:cubicBezTo>
                <a:lnTo>
                  <a:pt x="8" y="146"/>
                </a:lnTo>
                <a:cubicBezTo>
                  <a:pt x="8" y="155"/>
                  <a:pt x="15" y="163"/>
                  <a:pt x="25" y="163"/>
                </a:cubicBezTo>
                <a:lnTo>
                  <a:pt x="190" y="163"/>
                </a:lnTo>
                <a:cubicBezTo>
                  <a:pt x="200" y="163"/>
                  <a:pt x="207" y="155"/>
                  <a:pt x="207" y="146"/>
                </a:cubicBezTo>
                <a:lnTo>
                  <a:pt x="207" y="44"/>
                </a:lnTo>
                <a:cubicBezTo>
                  <a:pt x="207" y="35"/>
                  <a:pt x="200" y="28"/>
                  <a:pt x="190" y="28"/>
                </a:cubicBezTo>
                <a:lnTo>
                  <a:pt x="150" y="28"/>
                </a:lnTo>
                <a:lnTo>
                  <a:pt x="145" y="11"/>
                </a:lnTo>
                <a:cubicBezTo>
                  <a:pt x="145" y="9"/>
                  <a:pt x="143" y="8"/>
                  <a:pt x="141" y="8"/>
                </a:cubicBezTo>
                <a:lnTo>
                  <a:pt x="74" y="8"/>
                </a:lnTo>
                <a:cubicBezTo>
                  <a:pt x="72" y="8"/>
                  <a:pt x="70" y="9"/>
                  <a:pt x="70" y="11"/>
                </a:cubicBezTo>
                <a:lnTo>
                  <a:pt x="65" y="28"/>
                </a:lnTo>
                <a:lnTo>
                  <a:pt x="25" y="28"/>
                </a:lnTo>
                <a:close/>
                <a:moveTo>
                  <a:pt x="108" y="146"/>
                </a:moveTo>
                <a:lnTo>
                  <a:pt x="108" y="146"/>
                </a:lnTo>
                <a:cubicBezTo>
                  <a:pt x="61" y="146"/>
                  <a:pt x="37" y="89"/>
                  <a:pt x="70" y="55"/>
                </a:cubicBezTo>
                <a:cubicBezTo>
                  <a:pt x="104" y="22"/>
                  <a:pt x="160" y="46"/>
                  <a:pt x="160" y="93"/>
                </a:cubicBezTo>
                <a:cubicBezTo>
                  <a:pt x="160" y="122"/>
                  <a:pt x="136" y="146"/>
                  <a:pt x="108" y="146"/>
                </a:cubicBezTo>
                <a:close/>
                <a:moveTo>
                  <a:pt x="108" y="48"/>
                </a:moveTo>
                <a:lnTo>
                  <a:pt x="108" y="48"/>
                </a:lnTo>
                <a:cubicBezTo>
                  <a:pt x="68" y="48"/>
                  <a:pt x="48" y="96"/>
                  <a:pt x="76" y="124"/>
                </a:cubicBezTo>
                <a:cubicBezTo>
                  <a:pt x="104" y="152"/>
                  <a:pt x="152" y="133"/>
                  <a:pt x="152" y="93"/>
                </a:cubicBezTo>
                <a:cubicBezTo>
                  <a:pt x="152" y="68"/>
                  <a:pt x="132" y="48"/>
                  <a:pt x="108" y="48"/>
                </a:cubicBezTo>
                <a:close/>
                <a:moveTo>
                  <a:pt x="185" y="43"/>
                </a:moveTo>
                <a:lnTo>
                  <a:pt x="185" y="43"/>
                </a:lnTo>
                <a:cubicBezTo>
                  <a:pt x="178" y="43"/>
                  <a:pt x="175" y="52"/>
                  <a:pt x="180" y="56"/>
                </a:cubicBezTo>
                <a:cubicBezTo>
                  <a:pt x="184" y="61"/>
                  <a:pt x="193" y="58"/>
                  <a:pt x="193" y="51"/>
                </a:cubicBezTo>
                <a:cubicBezTo>
                  <a:pt x="193" y="46"/>
                  <a:pt x="189" y="43"/>
                  <a:pt x="185" y="4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2000"/>
          </a:p>
        </p:txBody>
      </p:sp>
      <p:sp>
        <p:nvSpPr>
          <p:cNvPr id="21" name="Oval 32"/>
          <p:cNvSpPr/>
          <p:nvPr/>
        </p:nvSpPr>
        <p:spPr>
          <a:xfrm>
            <a:off x="6650525" y="3946466"/>
            <a:ext cx="528638" cy="527050"/>
          </a:xfrm>
          <a:prstGeom prst="ellipse">
            <a:avLst/>
          </a:prstGeom>
          <a:solidFill>
            <a:srgbClr val="90A08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仿宋" panose="02010609060101010101" pitchFamily="49" charset="-122"/>
              <a:ea typeface="仿宋" panose="02010609060101010101" pitchFamily="49" charset="-122"/>
            </a:endParaRPr>
          </a:p>
        </p:txBody>
      </p:sp>
      <p:sp>
        <p:nvSpPr>
          <p:cNvPr id="22" name="Freeform 222"/>
          <p:cNvSpPr>
            <a:spLocks noChangeArrowheads="1"/>
          </p:cNvSpPr>
          <p:nvPr/>
        </p:nvSpPr>
        <p:spPr bwMode="auto">
          <a:xfrm>
            <a:off x="6814038" y="4114741"/>
            <a:ext cx="220662" cy="215900"/>
          </a:xfrm>
          <a:custGeom>
            <a:avLst/>
            <a:gdLst>
              <a:gd name="T0" fmla="*/ 186 w 216"/>
              <a:gd name="T1" fmla="*/ 0 h 210"/>
              <a:gd name="T2" fmla="*/ 29 w 216"/>
              <a:gd name="T3" fmla="*/ 0 h 210"/>
              <a:gd name="T4" fmla="*/ 0 w 216"/>
              <a:gd name="T5" fmla="*/ 29 h 210"/>
              <a:gd name="T6" fmla="*/ 0 w 216"/>
              <a:gd name="T7" fmla="*/ 136 h 210"/>
              <a:gd name="T8" fmla="*/ 29 w 216"/>
              <a:gd name="T9" fmla="*/ 165 h 210"/>
              <a:gd name="T10" fmla="*/ 32 w 216"/>
              <a:gd name="T11" fmla="*/ 165 h 210"/>
              <a:gd name="T12" fmla="*/ 32 w 216"/>
              <a:gd name="T13" fmla="*/ 209 h 210"/>
              <a:gd name="T14" fmla="*/ 96 w 216"/>
              <a:gd name="T15" fmla="*/ 165 h 210"/>
              <a:gd name="T16" fmla="*/ 186 w 216"/>
              <a:gd name="T17" fmla="*/ 165 h 210"/>
              <a:gd name="T18" fmla="*/ 215 w 216"/>
              <a:gd name="T19" fmla="*/ 136 h 210"/>
              <a:gd name="T20" fmla="*/ 215 w 216"/>
              <a:gd name="T21" fmla="*/ 29 h 210"/>
              <a:gd name="T22" fmla="*/ 186 w 216"/>
              <a:gd name="T23" fmla="*/ 0 h 210"/>
              <a:gd name="T24" fmla="*/ 207 w 216"/>
              <a:gd name="T25" fmla="*/ 136 h 210"/>
              <a:gd name="T26" fmla="*/ 207 w 216"/>
              <a:gd name="T27" fmla="*/ 136 h 210"/>
              <a:gd name="T28" fmla="*/ 186 w 216"/>
              <a:gd name="T29" fmla="*/ 157 h 210"/>
              <a:gd name="T30" fmla="*/ 93 w 216"/>
              <a:gd name="T31" fmla="*/ 157 h 210"/>
              <a:gd name="T32" fmla="*/ 40 w 216"/>
              <a:gd name="T33" fmla="*/ 193 h 210"/>
              <a:gd name="T34" fmla="*/ 41 w 216"/>
              <a:gd name="T35" fmla="*/ 157 h 210"/>
              <a:gd name="T36" fmla="*/ 29 w 216"/>
              <a:gd name="T37" fmla="*/ 157 h 210"/>
              <a:gd name="T38" fmla="*/ 8 w 216"/>
              <a:gd name="T39" fmla="*/ 136 h 210"/>
              <a:gd name="T40" fmla="*/ 8 w 216"/>
              <a:gd name="T41" fmla="*/ 29 h 210"/>
              <a:gd name="T42" fmla="*/ 29 w 216"/>
              <a:gd name="T43" fmla="*/ 8 h 210"/>
              <a:gd name="T44" fmla="*/ 186 w 216"/>
              <a:gd name="T45" fmla="*/ 8 h 210"/>
              <a:gd name="T46" fmla="*/ 207 w 216"/>
              <a:gd name="T47" fmla="*/ 29 h 210"/>
              <a:gd name="T48" fmla="*/ 207 w 216"/>
              <a:gd name="T49" fmla="*/ 136 h 210"/>
              <a:gd name="T50" fmla="*/ 78 w 216"/>
              <a:gd name="T51" fmla="*/ 80 h 210"/>
              <a:gd name="T52" fmla="*/ 78 w 216"/>
              <a:gd name="T53" fmla="*/ 80 h 210"/>
              <a:gd name="T54" fmla="*/ 57 w 216"/>
              <a:gd name="T55" fmla="*/ 88 h 210"/>
              <a:gd name="T56" fmla="*/ 65 w 216"/>
              <a:gd name="T57" fmla="*/ 67 h 210"/>
              <a:gd name="T58" fmla="*/ 78 w 216"/>
              <a:gd name="T59" fmla="*/ 80 h 210"/>
              <a:gd name="T60" fmla="*/ 120 w 216"/>
              <a:gd name="T61" fmla="*/ 80 h 210"/>
              <a:gd name="T62" fmla="*/ 120 w 216"/>
              <a:gd name="T63" fmla="*/ 80 h 210"/>
              <a:gd name="T64" fmla="*/ 99 w 216"/>
              <a:gd name="T65" fmla="*/ 88 h 210"/>
              <a:gd name="T66" fmla="*/ 108 w 216"/>
              <a:gd name="T67" fmla="*/ 67 h 210"/>
              <a:gd name="T68" fmla="*/ 120 w 216"/>
              <a:gd name="T69" fmla="*/ 80 h 210"/>
              <a:gd name="T70" fmla="*/ 162 w 216"/>
              <a:gd name="T71" fmla="*/ 81 h 210"/>
              <a:gd name="T72" fmla="*/ 162 w 216"/>
              <a:gd name="T73" fmla="*/ 81 h 210"/>
              <a:gd name="T74" fmla="*/ 141 w 216"/>
              <a:gd name="T75" fmla="*/ 90 h 210"/>
              <a:gd name="T76" fmla="*/ 150 w 216"/>
              <a:gd name="T77" fmla="*/ 69 h 210"/>
              <a:gd name="T78" fmla="*/ 162 w 216"/>
              <a:gd name="T79" fmla="*/ 81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6" h="210">
                <a:moveTo>
                  <a:pt x="186" y="0"/>
                </a:moveTo>
                <a:lnTo>
                  <a:pt x="29" y="0"/>
                </a:lnTo>
                <a:cubicBezTo>
                  <a:pt x="13" y="0"/>
                  <a:pt x="0" y="13"/>
                  <a:pt x="0" y="29"/>
                </a:cubicBezTo>
                <a:lnTo>
                  <a:pt x="0" y="136"/>
                </a:lnTo>
                <a:cubicBezTo>
                  <a:pt x="0" y="152"/>
                  <a:pt x="13" y="165"/>
                  <a:pt x="29" y="165"/>
                </a:cubicBezTo>
                <a:lnTo>
                  <a:pt x="32" y="165"/>
                </a:lnTo>
                <a:lnTo>
                  <a:pt x="32" y="209"/>
                </a:lnTo>
                <a:lnTo>
                  <a:pt x="96" y="165"/>
                </a:lnTo>
                <a:lnTo>
                  <a:pt x="186" y="165"/>
                </a:lnTo>
                <a:cubicBezTo>
                  <a:pt x="202" y="165"/>
                  <a:pt x="215" y="152"/>
                  <a:pt x="215" y="136"/>
                </a:cubicBezTo>
                <a:lnTo>
                  <a:pt x="215" y="29"/>
                </a:lnTo>
                <a:cubicBezTo>
                  <a:pt x="215" y="13"/>
                  <a:pt x="202" y="0"/>
                  <a:pt x="186" y="0"/>
                </a:cubicBezTo>
                <a:close/>
                <a:moveTo>
                  <a:pt x="207" y="136"/>
                </a:moveTo>
                <a:lnTo>
                  <a:pt x="207" y="136"/>
                </a:lnTo>
                <a:cubicBezTo>
                  <a:pt x="207" y="147"/>
                  <a:pt x="198" y="157"/>
                  <a:pt x="186" y="157"/>
                </a:cubicBezTo>
                <a:lnTo>
                  <a:pt x="93" y="157"/>
                </a:lnTo>
                <a:lnTo>
                  <a:pt x="40" y="193"/>
                </a:lnTo>
                <a:lnTo>
                  <a:pt x="41" y="157"/>
                </a:lnTo>
                <a:lnTo>
                  <a:pt x="29" y="157"/>
                </a:lnTo>
                <a:cubicBezTo>
                  <a:pt x="17" y="157"/>
                  <a:pt x="8" y="147"/>
                  <a:pt x="8" y="136"/>
                </a:cubicBezTo>
                <a:lnTo>
                  <a:pt x="8" y="29"/>
                </a:lnTo>
                <a:cubicBezTo>
                  <a:pt x="8" y="17"/>
                  <a:pt x="17" y="8"/>
                  <a:pt x="29" y="8"/>
                </a:cubicBezTo>
                <a:lnTo>
                  <a:pt x="186" y="8"/>
                </a:lnTo>
                <a:cubicBezTo>
                  <a:pt x="198" y="8"/>
                  <a:pt x="207" y="17"/>
                  <a:pt x="207" y="29"/>
                </a:cubicBezTo>
                <a:lnTo>
                  <a:pt x="207" y="136"/>
                </a:lnTo>
                <a:close/>
                <a:moveTo>
                  <a:pt x="78" y="80"/>
                </a:moveTo>
                <a:lnTo>
                  <a:pt x="78" y="80"/>
                </a:lnTo>
                <a:cubicBezTo>
                  <a:pt x="78" y="91"/>
                  <a:pt x="65" y="97"/>
                  <a:pt x="57" y="88"/>
                </a:cubicBezTo>
                <a:cubicBezTo>
                  <a:pt x="49" y="81"/>
                  <a:pt x="54" y="67"/>
                  <a:pt x="65" y="67"/>
                </a:cubicBezTo>
                <a:cubicBezTo>
                  <a:pt x="72" y="67"/>
                  <a:pt x="78" y="73"/>
                  <a:pt x="78" y="80"/>
                </a:cubicBezTo>
                <a:close/>
                <a:moveTo>
                  <a:pt x="120" y="80"/>
                </a:moveTo>
                <a:lnTo>
                  <a:pt x="120" y="80"/>
                </a:lnTo>
                <a:cubicBezTo>
                  <a:pt x="120" y="91"/>
                  <a:pt x="107" y="97"/>
                  <a:pt x="99" y="88"/>
                </a:cubicBezTo>
                <a:cubicBezTo>
                  <a:pt x="91" y="81"/>
                  <a:pt x="97" y="67"/>
                  <a:pt x="108" y="67"/>
                </a:cubicBezTo>
                <a:cubicBezTo>
                  <a:pt x="114" y="67"/>
                  <a:pt x="120" y="73"/>
                  <a:pt x="120" y="80"/>
                </a:cubicBezTo>
                <a:close/>
                <a:moveTo>
                  <a:pt x="162" y="81"/>
                </a:moveTo>
                <a:lnTo>
                  <a:pt x="162" y="81"/>
                </a:lnTo>
                <a:cubicBezTo>
                  <a:pt x="162" y="93"/>
                  <a:pt x="149" y="98"/>
                  <a:pt x="141" y="90"/>
                </a:cubicBezTo>
                <a:cubicBezTo>
                  <a:pt x="133" y="82"/>
                  <a:pt x="138" y="69"/>
                  <a:pt x="150" y="69"/>
                </a:cubicBezTo>
                <a:cubicBezTo>
                  <a:pt x="156" y="69"/>
                  <a:pt x="162" y="74"/>
                  <a:pt x="162" y="8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2000"/>
          </a:p>
        </p:txBody>
      </p:sp>
      <p:sp>
        <p:nvSpPr>
          <p:cNvPr id="23" name="矩形 15"/>
          <p:cNvSpPr>
            <a:spLocks noChangeArrowheads="1"/>
          </p:cNvSpPr>
          <p:nvPr/>
        </p:nvSpPr>
        <p:spPr bwMode="auto">
          <a:xfrm>
            <a:off x="7226788" y="4003616"/>
            <a:ext cx="198002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latin typeface="微软雅黑" panose="020B0503020204020204" pitchFamily="34" charset="-122"/>
                <a:ea typeface="微软雅黑" panose="020B0503020204020204" pitchFamily="34" charset="-122"/>
              </a:rPr>
              <a:t>物流和其他服务</a:t>
            </a:r>
          </a:p>
        </p:txBody>
      </p:sp>
      <p:cxnSp>
        <p:nvCxnSpPr>
          <p:cNvPr id="24" name="直接连接符 23"/>
          <p:cNvCxnSpPr/>
          <p:nvPr/>
        </p:nvCxnSpPr>
        <p:spPr>
          <a:xfrm flipV="1">
            <a:off x="2353163" y="4850179"/>
            <a:ext cx="7850188" cy="71438"/>
          </a:xfrm>
          <a:prstGeom prst="line">
            <a:avLst/>
          </a:prstGeom>
        </p:spPr>
        <p:style>
          <a:lnRef idx="2">
            <a:schemeClr val="accent2"/>
          </a:lnRef>
          <a:fillRef idx="0">
            <a:schemeClr val="accent2"/>
          </a:fillRef>
          <a:effectRef idx="1">
            <a:schemeClr val="accent2"/>
          </a:effectRef>
          <a:fontRef idx="minor">
            <a:schemeClr val="tx1"/>
          </a:fontRef>
        </p:style>
      </p:cxnSp>
      <p:sp>
        <p:nvSpPr>
          <p:cNvPr id="25" name="箭头: 下 24"/>
          <p:cNvSpPr/>
          <p:nvPr/>
        </p:nvSpPr>
        <p:spPr>
          <a:xfrm>
            <a:off x="6050451" y="5023217"/>
            <a:ext cx="528637" cy="504825"/>
          </a:xfrm>
          <a:prstGeom prst="downArrow">
            <a:avLst/>
          </a:prstGeom>
        </p:spPr>
        <p:style>
          <a:lnRef idx="2">
            <a:schemeClr val="accent3"/>
          </a:lnRef>
          <a:fillRef idx="1">
            <a:schemeClr val="lt1"/>
          </a:fillRef>
          <a:effectRef idx="0">
            <a:schemeClr val="accent3"/>
          </a:effectRef>
          <a:fontRef idx="minor">
            <a:schemeClr val="dk1"/>
          </a:fontRef>
        </p:style>
        <p:txBody>
          <a:bodyPr anchor="ctr"/>
          <a:lstStyle/>
          <a:p>
            <a:pPr algn="ctr" eaLnBrk="0" hangingPunct="0">
              <a:defRPr/>
            </a:pPr>
            <a:endParaRPr lang="zh-CN" altLang="en-US" sz="2000"/>
          </a:p>
        </p:txBody>
      </p:sp>
      <p:sp>
        <p:nvSpPr>
          <p:cNvPr id="26" name="文本框 25"/>
          <p:cNvSpPr txBox="1"/>
          <p:nvPr/>
        </p:nvSpPr>
        <p:spPr>
          <a:xfrm>
            <a:off x="3721588" y="5685204"/>
            <a:ext cx="5041900" cy="461665"/>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lgn="ctr" eaLnBrk="0" hangingPunct="0">
              <a:defRPr/>
            </a:pPr>
            <a:r>
              <a:rPr lang="zh-CN" altLang="en-US" dirty="0"/>
              <a:t>跨境电商平台选择的评价体系</a:t>
            </a:r>
          </a:p>
        </p:txBody>
      </p:sp>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6"/>
          <p:cNvSpPr/>
          <p:nvPr/>
        </p:nvSpPr>
        <p:spPr>
          <a:xfrm>
            <a:off x="793031" y="207058"/>
            <a:ext cx="5464958"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l" eaLnBrk="1" hangingPunct="1">
              <a:spcBef>
                <a:spcPct val="0"/>
              </a:spcBef>
              <a:buFontTx/>
              <a:buNone/>
            </a:pPr>
            <a:r>
              <a:rPr lang="en-US" altLang="zh-CN" sz="2800" dirty="0">
                <a:solidFill>
                  <a:schemeClr val="bg1"/>
                </a:solidFill>
                <a:latin typeface="微软雅黑" panose="020B0503020204020204" pitchFamily="34" charset="-122"/>
                <a:ea typeface="微软雅黑" panose="020B0503020204020204" pitchFamily="34" charset="-122"/>
                <a:sym typeface="+mn-ea"/>
              </a:rPr>
              <a:t>2.1 </a:t>
            </a:r>
            <a:r>
              <a:rPr lang="zh-CN" altLang="en-US" sz="2800" dirty="0">
                <a:solidFill>
                  <a:schemeClr val="bg1"/>
                </a:solidFill>
                <a:latin typeface="微软雅黑" panose="020B0503020204020204" pitchFamily="34" charset="-122"/>
                <a:ea typeface="微软雅黑" panose="020B0503020204020204" pitchFamily="34" charset="-122"/>
                <a:sym typeface="+mn-ea"/>
              </a:rPr>
              <a:t>跨境电商平台评价的系统框架</a:t>
            </a:r>
          </a:p>
        </p:txBody>
      </p:sp>
      <p:sp>
        <p:nvSpPr>
          <p:cNvPr id="100" name="文本框 99"/>
          <p:cNvSpPr txBox="1"/>
          <p:nvPr/>
        </p:nvSpPr>
        <p:spPr>
          <a:xfrm>
            <a:off x="1523682" y="1111885"/>
            <a:ext cx="5080000" cy="368300"/>
          </a:xfrm>
          <a:prstGeom prst="rect">
            <a:avLst/>
          </a:prstGeom>
          <a:noFill/>
          <a:ln w="9525">
            <a:noFill/>
          </a:ln>
        </p:spPr>
        <p:txBody>
          <a:bodyPr>
            <a:spAutoFit/>
          </a:bodyPr>
          <a:lstStyle/>
          <a:p>
            <a:pPr indent="266700"/>
            <a:r>
              <a:rPr lang="zh-CN" sz="1800" b="1">
                <a:cs typeface="方正黑体简体" charset="0"/>
              </a:rPr>
              <a:t>1．目标客户</a:t>
            </a:r>
            <a:endParaRPr lang="zh-CN" altLang="en-US" sz="1800" b="1">
              <a:cs typeface="方正黑体简体" charset="0"/>
            </a:endParaRPr>
          </a:p>
        </p:txBody>
      </p:sp>
      <p:pic>
        <p:nvPicPr>
          <p:cNvPr id="2" name="图片 1"/>
          <p:cNvPicPr>
            <a:picLocks noChangeAspect="1"/>
          </p:cNvPicPr>
          <p:nvPr/>
        </p:nvPicPr>
        <p:blipFill>
          <a:blip r:embed="rId2"/>
          <a:srcRect l="31528" t="35640" r="13581" b="27840"/>
          <a:stretch>
            <a:fillRect/>
          </a:stretch>
        </p:blipFill>
        <p:spPr>
          <a:xfrm>
            <a:off x="2235835" y="2227580"/>
            <a:ext cx="8030845" cy="3005455"/>
          </a:xfrm>
          <a:prstGeom prst="rect">
            <a:avLst/>
          </a:prstGeom>
        </p:spPr>
      </p:pic>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6"/>
          <p:cNvSpPr/>
          <p:nvPr/>
        </p:nvSpPr>
        <p:spPr>
          <a:xfrm>
            <a:off x="793031" y="207058"/>
            <a:ext cx="5464958"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l" eaLnBrk="1" hangingPunct="1">
              <a:spcBef>
                <a:spcPct val="0"/>
              </a:spcBef>
              <a:buFontTx/>
              <a:buNone/>
            </a:pPr>
            <a:r>
              <a:rPr lang="en-US" altLang="zh-CN" sz="2800" dirty="0">
                <a:solidFill>
                  <a:schemeClr val="bg1"/>
                </a:solidFill>
                <a:latin typeface="微软雅黑" panose="020B0503020204020204" pitchFamily="34" charset="-122"/>
                <a:ea typeface="微软雅黑" panose="020B0503020204020204" pitchFamily="34" charset="-122"/>
                <a:sym typeface="+mn-ea"/>
              </a:rPr>
              <a:t>2.1 </a:t>
            </a:r>
            <a:r>
              <a:rPr lang="zh-CN" altLang="en-US" sz="2800" dirty="0">
                <a:solidFill>
                  <a:schemeClr val="bg1"/>
                </a:solidFill>
                <a:latin typeface="微软雅黑" panose="020B0503020204020204" pitchFamily="34" charset="-122"/>
                <a:ea typeface="微软雅黑" panose="020B0503020204020204" pitchFamily="34" charset="-122"/>
                <a:sym typeface="+mn-ea"/>
              </a:rPr>
              <a:t>跨境电商平台评价的系统框架</a:t>
            </a:r>
          </a:p>
        </p:txBody>
      </p:sp>
      <p:sp>
        <p:nvSpPr>
          <p:cNvPr id="100" name="文本框 99"/>
          <p:cNvSpPr txBox="1"/>
          <p:nvPr/>
        </p:nvSpPr>
        <p:spPr>
          <a:xfrm>
            <a:off x="1523682" y="1111885"/>
            <a:ext cx="5080000" cy="368300"/>
          </a:xfrm>
          <a:prstGeom prst="rect">
            <a:avLst/>
          </a:prstGeom>
          <a:noFill/>
          <a:ln w="9525">
            <a:noFill/>
          </a:ln>
        </p:spPr>
        <p:txBody>
          <a:bodyPr>
            <a:spAutoFit/>
          </a:bodyPr>
          <a:lstStyle/>
          <a:p>
            <a:pPr indent="266700"/>
            <a:r>
              <a:rPr lang="en-US" altLang="zh-CN" sz="1800" b="1">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800" b="1">
                <a:latin typeface="微软雅黑" panose="020B0503020204020204" pitchFamily="34" charset="-122"/>
                <a:ea typeface="微软雅黑" panose="020B0503020204020204" pitchFamily="34" charset="-122"/>
                <a:cs typeface="微软雅黑" panose="020B0503020204020204" pitchFamily="34" charset="-122"/>
              </a:rPr>
              <a:t>平台卖家</a:t>
            </a:r>
          </a:p>
        </p:txBody>
      </p:sp>
      <p:pic>
        <p:nvPicPr>
          <p:cNvPr id="3" name="图片 2"/>
          <p:cNvPicPr>
            <a:picLocks noChangeAspect="1"/>
          </p:cNvPicPr>
          <p:nvPr/>
        </p:nvPicPr>
        <p:blipFill>
          <a:blip r:embed="rId2"/>
          <a:srcRect l="28025" t="33750" r="13568" b="37461"/>
          <a:stretch>
            <a:fillRect/>
          </a:stretch>
        </p:blipFill>
        <p:spPr>
          <a:xfrm>
            <a:off x="1822450" y="2184400"/>
            <a:ext cx="8545195" cy="2369185"/>
          </a:xfrm>
          <a:prstGeom prst="rect">
            <a:avLst/>
          </a:prstGeom>
        </p:spPr>
      </p:pic>
    </p:spTree>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6"/>
          <p:cNvSpPr/>
          <p:nvPr/>
        </p:nvSpPr>
        <p:spPr>
          <a:xfrm>
            <a:off x="793031" y="207058"/>
            <a:ext cx="5464958"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l" eaLnBrk="1" hangingPunct="1">
              <a:spcBef>
                <a:spcPct val="0"/>
              </a:spcBef>
              <a:buFontTx/>
              <a:buNone/>
            </a:pPr>
            <a:r>
              <a:rPr lang="en-US" altLang="zh-CN" sz="2800" dirty="0">
                <a:solidFill>
                  <a:schemeClr val="bg1"/>
                </a:solidFill>
                <a:latin typeface="微软雅黑" panose="020B0503020204020204" pitchFamily="34" charset="-122"/>
                <a:ea typeface="微软雅黑" panose="020B0503020204020204" pitchFamily="34" charset="-122"/>
                <a:sym typeface="+mn-ea"/>
              </a:rPr>
              <a:t>2.1 </a:t>
            </a:r>
            <a:r>
              <a:rPr lang="zh-CN" altLang="en-US" sz="2800" dirty="0">
                <a:solidFill>
                  <a:schemeClr val="bg1"/>
                </a:solidFill>
                <a:latin typeface="微软雅黑" panose="020B0503020204020204" pitchFamily="34" charset="-122"/>
                <a:ea typeface="微软雅黑" panose="020B0503020204020204" pitchFamily="34" charset="-122"/>
                <a:sym typeface="+mn-ea"/>
              </a:rPr>
              <a:t>跨境电商平台评价的系统框架</a:t>
            </a:r>
          </a:p>
        </p:txBody>
      </p:sp>
      <p:sp>
        <p:nvSpPr>
          <p:cNvPr id="100" name="文本框 99"/>
          <p:cNvSpPr txBox="1"/>
          <p:nvPr/>
        </p:nvSpPr>
        <p:spPr>
          <a:xfrm>
            <a:off x="1523682" y="1111885"/>
            <a:ext cx="5080000" cy="337185"/>
          </a:xfrm>
          <a:prstGeom prst="rect">
            <a:avLst/>
          </a:prstGeom>
          <a:noFill/>
          <a:ln w="9525">
            <a:noFill/>
          </a:ln>
        </p:spPr>
        <p:txBody>
          <a:bodyPr>
            <a:spAutoFit/>
          </a:bodyPr>
          <a:lstStyle/>
          <a:p>
            <a:pPr indent="266700"/>
            <a:r>
              <a:rPr lang="en-US" sz="1600" b="1">
                <a:latin typeface="微软雅黑" panose="020B0503020204020204" pitchFamily="34" charset="-122"/>
                <a:ea typeface="微软雅黑" panose="020B0503020204020204" pitchFamily="34" charset="-122"/>
                <a:cs typeface="微软雅黑" panose="020B0503020204020204" pitchFamily="34" charset="-122"/>
              </a:rPr>
              <a:t>3.</a:t>
            </a:r>
            <a:r>
              <a:rPr sz="1600" b="1">
                <a:latin typeface="微软雅黑" panose="020B0503020204020204" pitchFamily="34" charset="-122"/>
                <a:ea typeface="微软雅黑" panose="020B0503020204020204" pitchFamily="34" charset="-122"/>
                <a:cs typeface="微软雅黑" panose="020B0503020204020204" pitchFamily="34" charset="-122"/>
              </a:rPr>
              <a:t>准入条件和支付方式</a:t>
            </a:r>
          </a:p>
        </p:txBody>
      </p:sp>
      <p:pic>
        <p:nvPicPr>
          <p:cNvPr id="2" name="图片 1"/>
          <p:cNvPicPr>
            <a:picLocks noChangeAspect="1"/>
          </p:cNvPicPr>
          <p:nvPr/>
        </p:nvPicPr>
        <p:blipFill>
          <a:blip r:embed="rId2"/>
          <a:srcRect l="28025" t="32091" r="13633" b="15039"/>
          <a:stretch>
            <a:fillRect/>
          </a:stretch>
        </p:blipFill>
        <p:spPr>
          <a:xfrm>
            <a:off x="1826895" y="1591310"/>
            <a:ext cx="8535670" cy="4351020"/>
          </a:xfrm>
          <a:prstGeom prst="rect">
            <a:avLst/>
          </a:prstGeom>
        </p:spPr>
      </p:pic>
    </p:spTree>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6"/>
          <p:cNvSpPr/>
          <p:nvPr/>
        </p:nvSpPr>
        <p:spPr>
          <a:xfrm>
            <a:off x="793031" y="207058"/>
            <a:ext cx="5464958"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l" eaLnBrk="1" hangingPunct="1">
              <a:spcBef>
                <a:spcPct val="0"/>
              </a:spcBef>
              <a:buFontTx/>
              <a:buNone/>
            </a:pPr>
            <a:r>
              <a:rPr lang="en-US" altLang="zh-CN" sz="2800" dirty="0">
                <a:solidFill>
                  <a:schemeClr val="bg1"/>
                </a:solidFill>
                <a:latin typeface="微软雅黑" panose="020B0503020204020204" pitchFamily="34" charset="-122"/>
                <a:ea typeface="微软雅黑" panose="020B0503020204020204" pitchFamily="34" charset="-122"/>
                <a:sym typeface="+mn-ea"/>
              </a:rPr>
              <a:t>2.1 </a:t>
            </a:r>
            <a:r>
              <a:rPr lang="zh-CN" altLang="en-US" sz="2800" dirty="0">
                <a:solidFill>
                  <a:schemeClr val="bg1"/>
                </a:solidFill>
                <a:latin typeface="微软雅黑" panose="020B0503020204020204" pitchFamily="34" charset="-122"/>
                <a:ea typeface="微软雅黑" panose="020B0503020204020204" pitchFamily="34" charset="-122"/>
                <a:sym typeface="+mn-ea"/>
              </a:rPr>
              <a:t>跨境电商平台评价的系统框架</a:t>
            </a:r>
          </a:p>
        </p:txBody>
      </p:sp>
      <p:sp>
        <p:nvSpPr>
          <p:cNvPr id="100" name="文本框 99"/>
          <p:cNvSpPr txBox="1"/>
          <p:nvPr/>
        </p:nvSpPr>
        <p:spPr>
          <a:xfrm>
            <a:off x="1523682" y="1111885"/>
            <a:ext cx="5080000" cy="337185"/>
          </a:xfrm>
          <a:prstGeom prst="rect">
            <a:avLst/>
          </a:prstGeom>
          <a:noFill/>
          <a:ln w="9525">
            <a:noFill/>
          </a:ln>
        </p:spPr>
        <p:txBody>
          <a:bodyPr>
            <a:spAutoFit/>
          </a:bodyPr>
          <a:lstStyle/>
          <a:p>
            <a:pPr indent="266700"/>
            <a:r>
              <a:rPr lang="en-US" sz="1600" b="1">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网上服务平台</a:t>
            </a:r>
          </a:p>
        </p:txBody>
      </p:sp>
      <p:sp>
        <p:nvSpPr>
          <p:cNvPr id="3" name="文本框 2"/>
          <p:cNvSpPr txBox="1"/>
          <p:nvPr/>
        </p:nvSpPr>
        <p:spPr>
          <a:xfrm>
            <a:off x="1423670" y="1954530"/>
            <a:ext cx="9532620" cy="2676525"/>
          </a:xfrm>
          <a:prstGeom prst="rect">
            <a:avLst/>
          </a:prstGeom>
          <a:noFill/>
          <a:ln w="9525">
            <a:noFill/>
          </a:ln>
        </p:spPr>
        <p:txBody>
          <a:bodyPr wrap="square">
            <a:spAutoFit/>
          </a:bodyPr>
          <a:lstStyle/>
          <a:p>
            <a:pPr indent="271145" algn="just" fontAlgn="auto">
              <a:lnSpc>
                <a:spcPct val="150000"/>
              </a:lnSpc>
            </a:pPr>
            <a:r>
              <a:rPr lang="zh-CN" sz="1600" b="0">
                <a:cs typeface="方正宋一简体" charset="0"/>
              </a:rPr>
              <a:t>网上服务平台最近几年更加注重用户体验，用户体验主要可以分为感官体验、交互体验、情感体验</a:t>
            </a:r>
            <a:r>
              <a:rPr lang="en-US" sz="1600" b="0">
                <a:latin typeface="方正宋一简体" charset="0"/>
                <a:cs typeface="方正宋一简体" charset="0"/>
              </a:rPr>
              <a:t>3</a:t>
            </a:r>
            <a:r>
              <a:rPr lang="zh-CN" sz="1600" b="0">
                <a:cs typeface="方正宋一简体" charset="0"/>
              </a:rPr>
              <a:t>类。</a:t>
            </a:r>
          </a:p>
          <a:p>
            <a:pPr marL="742950" lvl="1" indent="-285750" algn="just" fontAlgn="auto">
              <a:lnSpc>
                <a:spcPct val="150000"/>
              </a:lnSpc>
              <a:buFont typeface="Wingdings" panose="05000000000000000000" charset="0"/>
              <a:buChar char="Ø"/>
            </a:pPr>
            <a:r>
              <a:rPr lang="zh-CN" sz="1600" b="0">
                <a:cs typeface="方正宋一简体" charset="0"/>
              </a:rPr>
              <a:t>感观体验是用户视听上的体验，强调舒适性，一般在色彩、声音</a:t>
            </a:r>
            <a:r>
              <a:rPr lang="en-US" sz="1600" b="0">
                <a:latin typeface="Times New Roman" panose="02020603050405020304" pitchFamily="18" charset="0"/>
                <a:cs typeface="方正宋一简体" charset="0"/>
              </a:rPr>
              <a:t> </a:t>
            </a:r>
            <a:r>
              <a:rPr lang="zh-CN" sz="1600" b="0">
                <a:cs typeface="方正宋一简体" charset="0"/>
              </a:rPr>
              <a:t>图像、文字内容、网站布局等方面进行呈现。</a:t>
            </a:r>
          </a:p>
          <a:p>
            <a:pPr marL="742950" lvl="1" indent="-285750" algn="just" fontAlgn="auto">
              <a:lnSpc>
                <a:spcPct val="150000"/>
              </a:lnSpc>
              <a:buFont typeface="Wingdings" panose="05000000000000000000" charset="0"/>
              <a:buChar char="Ø"/>
            </a:pPr>
            <a:r>
              <a:rPr lang="zh-CN" sz="1600" b="0">
                <a:cs typeface="方正宋一简体" charset="0"/>
              </a:rPr>
              <a:t>交互体验是用户使用、交流过程的体验，强调互动、交互特性。交互体验的过程贯穿浏览、点击、输入、输出等过程。</a:t>
            </a:r>
          </a:p>
          <a:p>
            <a:pPr marL="742950" lvl="1" indent="-285750" algn="just" fontAlgn="auto">
              <a:lnSpc>
                <a:spcPct val="150000"/>
              </a:lnSpc>
              <a:buFont typeface="Wingdings" panose="05000000000000000000" charset="0"/>
              <a:buChar char="Ø"/>
            </a:pPr>
            <a:r>
              <a:rPr lang="zh-CN" sz="1600" b="0">
                <a:cs typeface="方正宋一简体" charset="0"/>
              </a:rPr>
              <a:t>情感体验是用户心理上的体验，强调心理认可度。例如，很多网站都设立了客服，客服回答的及时性、解决问题的快速性等都影响着用户的情感体验。</a:t>
            </a:r>
            <a:endParaRPr lang="zh-CN" altLang="en-US" sz="1600" b="0">
              <a:cs typeface="方正宋一简体" charset="0"/>
            </a:endParaRPr>
          </a:p>
        </p:txBody>
      </p:sp>
    </p:spTree>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6"/>
          <p:cNvSpPr/>
          <p:nvPr/>
        </p:nvSpPr>
        <p:spPr>
          <a:xfrm>
            <a:off x="793031" y="207058"/>
            <a:ext cx="5464958"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l" eaLnBrk="1" hangingPunct="1">
              <a:spcBef>
                <a:spcPct val="0"/>
              </a:spcBef>
              <a:buFontTx/>
              <a:buNone/>
            </a:pPr>
            <a:r>
              <a:rPr lang="en-US" altLang="zh-CN" sz="2800" dirty="0">
                <a:solidFill>
                  <a:schemeClr val="bg1"/>
                </a:solidFill>
                <a:latin typeface="微软雅黑" panose="020B0503020204020204" pitchFamily="34" charset="-122"/>
                <a:ea typeface="微软雅黑" panose="020B0503020204020204" pitchFamily="34" charset="-122"/>
                <a:sym typeface="+mn-ea"/>
              </a:rPr>
              <a:t>2.1 </a:t>
            </a:r>
            <a:r>
              <a:rPr lang="zh-CN" altLang="en-US" sz="2800" dirty="0">
                <a:solidFill>
                  <a:schemeClr val="bg1"/>
                </a:solidFill>
                <a:latin typeface="微软雅黑" panose="020B0503020204020204" pitchFamily="34" charset="-122"/>
                <a:ea typeface="微软雅黑" panose="020B0503020204020204" pitchFamily="34" charset="-122"/>
                <a:sym typeface="+mn-ea"/>
              </a:rPr>
              <a:t>跨境电商平台评价的系统框架</a:t>
            </a:r>
          </a:p>
        </p:txBody>
      </p:sp>
      <p:sp>
        <p:nvSpPr>
          <p:cNvPr id="100" name="文本框 99"/>
          <p:cNvSpPr txBox="1"/>
          <p:nvPr/>
        </p:nvSpPr>
        <p:spPr>
          <a:xfrm>
            <a:off x="1523682" y="1111885"/>
            <a:ext cx="5080000" cy="337185"/>
          </a:xfrm>
          <a:prstGeom prst="rect">
            <a:avLst/>
          </a:prstGeom>
          <a:noFill/>
          <a:ln w="9525">
            <a:noFill/>
          </a:ln>
        </p:spPr>
        <p:txBody>
          <a:bodyPr>
            <a:spAutoFit/>
          </a:bodyPr>
          <a:lstStyle/>
          <a:p>
            <a:pPr indent="266700"/>
            <a:r>
              <a:rPr lang="en-US" sz="1600"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物流和其他服务</a:t>
            </a:r>
          </a:p>
        </p:txBody>
      </p:sp>
      <p:pic>
        <p:nvPicPr>
          <p:cNvPr id="2" name="图片 1"/>
          <p:cNvPicPr>
            <a:picLocks noChangeAspect="1"/>
          </p:cNvPicPr>
          <p:nvPr/>
        </p:nvPicPr>
        <p:blipFill>
          <a:blip r:embed="rId2"/>
          <a:srcRect l="28016" t="16520" r="13759" b="31682"/>
          <a:stretch>
            <a:fillRect/>
          </a:stretch>
        </p:blipFill>
        <p:spPr>
          <a:xfrm>
            <a:off x="1835785" y="1546225"/>
            <a:ext cx="8518525" cy="4262755"/>
          </a:xfrm>
          <a:prstGeom prst="rect">
            <a:avLst/>
          </a:prstGeom>
        </p:spPr>
      </p:pic>
    </p:spTree>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8828"/>
          <a:stretch>
            <a:fillRect/>
          </a:stretch>
        </p:blipFill>
        <p:spPr>
          <a:xfrm>
            <a:off x="-1" y="-1"/>
            <a:ext cx="12190413" cy="6859589"/>
          </a:xfrm>
          <a:prstGeom prst="rect">
            <a:avLst/>
          </a:prstGeom>
        </p:spPr>
      </p:pic>
      <p:sp>
        <p:nvSpPr>
          <p:cNvPr id="2" name="e7d195523061f1c0" descr="e7d195523061f1c01da5a1f0837ac25283df40ff0a16bfd61AE6AB84AD7EB485CA8019BF267F2027DE2BF09650313B56A435BB3664F8B916CA3777391AC088C283181605E184D6D6879568EB73EB808A103F0784C8DFC3E9CDD14B61FDDA6A8A6237D2DFE3BBAEC8979D824A43E015648F6CB3D1F8D3E352A4BDC9925C075CFF312C4A0BE75FDF5C" hidden="1"/>
          <p:cNvSpPr txBox="1"/>
          <p:nvPr/>
        </p:nvSpPr>
        <p:spPr>
          <a:xfrm>
            <a:off x="-237036" y="1201433"/>
            <a:ext cx="268743" cy="676863"/>
          </a:xfrm>
          <a:prstGeom prst="rect">
            <a:avLst/>
          </a:prstGeom>
          <a:noFill/>
        </p:spPr>
        <p:txBody>
          <a:bodyPr vert="wordArtVert" lIns="60936" tIns="30468" rIns="60936" bIns="30468" rtlCol="0">
            <a:spAutoFit/>
          </a:bodyPr>
          <a:lstStyle/>
          <a:p>
            <a:r>
              <a:rPr lang="en-US" altLang="zh-CN" sz="100"/>
              <a:t>e7d195523061f1c01da5a1f0837ac25283df40ff0a16bfd61AE6AB84AD7EB485CA8019BF267F2027DE2BF09650313B56A435BB3664F8B916CA3777391AC088C283181605E184D6D6879568EB73EB808A103F0784C8DFC3E9CDD14B61FDDA6A8A6237D2DFE3BBAEC8979D824A43E015648F6CB3D1F8D3E352A4BDC9925C075CFF312C4A0BE75FDF5C</a:t>
            </a:r>
            <a:endParaRPr lang="zh-CN" altLang="en-US" sz="100"/>
          </a:p>
        </p:txBody>
      </p:sp>
      <p:sp>
        <p:nvSpPr>
          <p:cNvPr id="5" name="矩形 4"/>
          <p:cNvSpPr/>
          <p:nvPr/>
        </p:nvSpPr>
        <p:spPr>
          <a:xfrm>
            <a:off x="3581467" y="0"/>
            <a:ext cx="8558686" cy="6859588"/>
          </a:xfrm>
          <a:prstGeom prst="rect">
            <a:avLst/>
          </a:prstGeom>
          <a:solidFill>
            <a:schemeClr val="bg1">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lIns="121908" tIns="60954" rIns="121908" bIns="60954" rtlCol="0" anchor="ctr"/>
          <a:lstStyle/>
          <a:p>
            <a:pPr algn="ctr"/>
            <a:endParaRPr kumimoji="1" lang="zh-CN" altLang="en-US"/>
          </a:p>
        </p:txBody>
      </p:sp>
      <p:sp>
        <p:nvSpPr>
          <p:cNvPr id="9" name="矩形 8" descr="e7d195523061f1c01da5a1f0837ac25283df40ff0a16bfd61AE6AB84AD7EB485CA8019BF267F2027DE2BF09650313B56A435BB3664F8B916CA3777391AC088C283181605E184D6D6879568EB73EB808A103F0784C8DFC3E9CDD14B61FDDA6A8A6237D2DFE3BBAEC8979D824A43E015648F6CB3D1F8D3E352A4BDC9925C075CFF312C4A0BE75FDF5C"/>
          <p:cNvSpPr/>
          <p:nvPr/>
        </p:nvSpPr>
        <p:spPr>
          <a:xfrm>
            <a:off x="6135575" y="3153904"/>
            <a:ext cx="4781351" cy="553986"/>
          </a:xfrm>
          <a:prstGeom prst="rect">
            <a:avLst/>
          </a:prstGeom>
          <a:noFill/>
        </p:spPr>
        <p:txBody>
          <a:bodyPr wrap="square" lIns="121908" tIns="60954" rIns="121908" bIns="60954">
            <a:spAutoFit/>
          </a:bodyPr>
          <a:lstStyle/>
          <a:p>
            <a:r>
              <a:rPr lang="zh-CN" altLang="en-US" sz="28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跨境电商平台的选择策略</a:t>
            </a:r>
          </a:p>
        </p:txBody>
      </p:sp>
      <p:sp>
        <p:nvSpPr>
          <p:cNvPr id="16" name="矩形 15" descr="e7d195523061f1c01da5a1f0837ac25283df40ff0a16bfd61AE6AB84AD7EB485CA8019BF267F2027DE2BF09650313B56A435BB3664F8B916CA3777391AC088C283181605E184D6D6879568EB73EB808A103F0784C8DFC3E9CDD14B61FDDA6A8A6237D2DFE3BBAEC8979D824A43E015648F6CB3D1F8D3E352A4BDC9925C075CFF312C4A0BE75FDF5C"/>
          <p:cNvSpPr/>
          <p:nvPr/>
        </p:nvSpPr>
        <p:spPr>
          <a:xfrm>
            <a:off x="4806885" y="3162489"/>
            <a:ext cx="736716" cy="538597"/>
          </a:xfrm>
          <a:prstGeom prst="rect">
            <a:avLst/>
          </a:prstGeom>
          <a:solidFill>
            <a:srgbClr val="0070C0"/>
          </a:solidFill>
        </p:spPr>
        <p:txBody>
          <a:bodyPr wrap="none" lIns="121908" tIns="60954" rIns="121908" bIns="60954">
            <a:spAutoFit/>
          </a:bodyPr>
          <a:lstStyle/>
          <a:p>
            <a:pPr lvl="0"/>
            <a:r>
              <a:rPr lang="en-US" altLang="zh-CN" sz="27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2.2</a:t>
            </a:r>
          </a:p>
        </p:txBody>
      </p:sp>
    </p:spTree>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6"/>
          <p:cNvSpPr/>
          <p:nvPr/>
        </p:nvSpPr>
        <p:spPr>
          <a:xfrm>
            <a:off x="793031" y="207058"/>
            <a:ext cx="4746812"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chemeClr val="bg1"/>
                </a:solidFill>
                <a:latin typeface="微软雅黑" panose="020B0503020204020204" pitchFamily="34" charset="-122"/>
                <a:ea typeface="微软雅黑" panose="020B0503020204020204" pitchFamily="34" charset="-122"/>
                <a:sym typeface="+mn-ea"/>
              </a:rPr>
              <a:t>2.2 </a:t>
            </a:r>
            <a:r>
              <a:rPr lang="zh-CN" altLang="en-US" sz="2800" dirty="0">
                <a:solidFill>
                  <a:schemeClr val="bg1"/>
                </a:solidFill>
                <a:latin typeface="微软雅黑" panose="020B0503020204020204" pitchFamily="34" charset="-122"/>
                <a:ea typeface="微软雅黑" panose="020B0503020204020204" pitchFamily="34" charset="-122"/>
                <a:sym typeface="+mn-ea"/>
              </a:rPr>
              <a:t>跨境电商平台的选择策略</a:t>
            </a:r>
          </a:p>
        </p:txBody>
      </p:sp>
      <p:sp>
        <p:nvSpPr>
          <p:cNvPr id="100" name="文本框 99"/>
          <p:cNvSpPr txBox="1"/>
          <p:nvPr/>
        </p:nvSpPr>
        <p:spPr>
          <a:xfrm>
            <a:off x="1122045" y="1295400"/>
            <a:ext cx="9489440" cy="337185"/>
          </a:xfrm>
          <a:prstGeom prst="rect">
            <a:avLst/>
          </a:prstGeom>
          <a:noFill/>
          <a:ln w="9525">
            <a:noFill/>
          </a:ln>
        </p:spPr>
        <p:txBody>
          <a:bodyPr wrap="square">
            <a:spAutoFit/>
          </a:bodyPr>
          <a:lstStyle/>
          <a:p>
            <a:pPr indent="0" fontAlgn="auto"/>
            <a:r>
              <a:rPr lang="zh-CN" sz="1600" b="1">
                <a:latin typeface="Times New Roman" panose="02020603050405020304" pitchFamily="18" charset="0"/>
                <a:ea typeface="微软雅黑" panose="020B0503020204020204" pitchFamily="34" charset="-122"/>
                <a:cs typeface="Times New Roman" panose="02020603050405020304" pitchFamily="18" charset="0"/>
              </a:rPr>
              <a:t>1．了解各平台对于卖家的准入条件及各平台的相关规则</a:t>
            </a:r>
            <a:endParaRPr lang="zh-CN" altLang="en-US" sz="1600" b="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4"/>
          <p:cNvSpPr txBox="1"/>
          <p:nvPr/>
        </p:nvSpPr>
        <p:spPr>
          <a:xfrm>
            <a:off x="1102995" y="2110740"/>
            <a:ext cx="9983470" cy="2306955"/>
          </a:xfrm>
          <a:prstGeom prst="rect">
            <a:avLst/>
          </a:prstGeom>
          <a:noFill/>
          <a:ln w="9525">
            <a:noFill/>
          </a:ln>
        </p:spPr>
        <p:txBody>
          <a:bodyPr wrap="square">
            <a:spAutoFit/>
          </a:bodyPr>
          <a:lstStyle/>
          <a:p>
            <a:pPr indent="406400" fontAlgn="auto">
              <a:lnSpc>
                <a:spcPct val="150000"/>
              </a:lnSpc>
              <a:extLst>
                <a:ext uri="{35155182-B16C-46BC-9424-99874614C6A1}">
                  <wpsdc:indentchars xmlns="" xmlns:wpsdc="http://www.wps.cn/officeDocument/2017/drawingmlCustomData" val="200" checksum="1740828767"/>
                </a:ext>
              </a:extLst>
            </a:pPr>
            <a:r>
              <a:rPr lang="zh-CN" sz="1600" b="1">
                <a:cs typeface="方正宋一简体" charset="0"/>
              </a:rPr>
              <a:t>卖家分为企业卖家和个人卖家。</a:t>
            </a:r>
            <a:endParaRPr lang="en-US" altLang="zh-CN" sz="1600" b="0">
              <a:cs typeface="方正宋一简体" charset="0"/>
            </a:endParaRPr>
          </a:p>
          <a:p>
            <a:pPr marL="742950" lvl="1" indent="-285750" fontAlgn="auto">
              <a:lnSpc>
                <a:spcPct val="150000"/>
              </a:lnSpc>
              <a:buFont typeface="Wingdings" panose="05000000000000000000" charset="0"/>
              <a:buChar char="Ø"/>
            </a:pPr>
            <a:r>
              <a:rPr lang="zh-CN" sz="1600" b="0">
                <a:cs typeface="方正宋一简体" charset="0"/>
              </a:rPr>
              <a:t>国内的跨境电商平台，如敦煌网、速卖通等均接受个人和企业卖家，对卖家的要求比较低，只需要实名认证即可入驻平台。</a:t>
            </a:r>
          </a:p>
          <a:p>
            <a:pPr marL="742950" lvl="1" indent="-285750" fontAlgn="auto">
              <a:lnSpc>
                <a:spcPct val="150000"/>
              </a:lnSpc>
              <a:buFont typeface="Wingdings" panose="05000000000000000000" charset="0"/>
              <a:buChar char="Ø"/>
            </a:pPr>
            <a:r>
              <a:rPr lang="zh-CN" sz="1600" b="0">
                <a:cs typeface="方正宋一简体" charset="0"/>
              </a:rPr>
              <a:t>境外的很多跨境电商平台，如</a:t>
            </a:r>
            <a:r>
              <a:rPr lang="en-US" sz="1600" b="0">
                <a:latin typeface="Times New Roman" panose="02020603050405020304" pitchFamily="18" charset="0"/>
                <a:cs typeface="方正宋一简体" charset="0"/>
              </a:rPr>
              <a:t>eBay</a:t>
            </a:r>
            <a:r>
              <a:rPr lang="zh-CN" sz="1600" b="0">
                <a:cs typeface="方正宋一简体" charset="0"/>
              </a:rPr>
              <a:t>、</a:t>
            </a:r>
            <a:r>
              <a:rPr lang="en-US" sz="1600" b="0">
                <a:latin typeface="Times New Roman" panose="02020603050405020304" pitchFamily="18" charset="0"/>
                <a:cs typeface="方正宋一简体" charset="0"/>
              </a:rPr>
              <a:t>Amazon</a:t>
            </a:r>
            <a:r>
              <a:rPr lang="zh-CN" sz="1600" b="0">
                <a:cs typeface="方正宋一简体" charset="0"/>
              </a:rPr>
              <a:t>等对卖家的要求相对比较高。</a:t>
            </a:r>
            <a:r>
              <a:rPr lang="en-US" sz="1600" b="0">
                <a:latin typeface="Times New Roman" panose="02020603050405020304" pitchFamily="18" charset="0"/>
                <a:cs typeface="方正宋一简体" charset="0"/>
              </a:rPr>
              <a:t>eBay</a:t>
            </a:r>
            <a:r>
              <a:rPr lang="zh-CN" sz="1600" b="0">
                <a:cs typeface="方正宋一简体" charset="0"/>
              </a:rPr>
              <a:t>在注册的时候需要提交相关的证明，如将销售的产品的发票、银行账单等，企业卖家还需要提供营业执照等相关证明并进行认证，同时也会收取一定的交易费用。</a:t>
            </a:r>
            <a:endParaRPr lang="zh-CN" altLang="en-US" sz="1600" b="0">
              <a:cs typeface="方正宋一简体" charset="0"/>
            </a:endParaRPr>
          </a:p>
        </p:txBody>
      </p:sp>
    </p:spTree>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6"/>
          <p:cNvSpPr/>
          <p:nvPr/>
        </p:nvSpPr>
        <p:spPr>
          <a:xfrm>
            <a:off x="793031" y="207058"/>
            <a:ext cx="4746812"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chemeClr val="bg1"/>
                </a:solidFill>
                <a:latin typeface="微软雅黑" panose="020B0503020204020204" pitchFamily="34" charset="-122"/>
                <a:ea typeface="微软雅黑" panose="020B0503020204020204" pitchFamily="34" charset="-122"/>
                <a:sym typeface="+mn-ea"/>
              </a:rPr>
              <a:t>2.2 </a:t>
            </a:r>
            <a:r>
              <a:rPr lang="zh-CN" altLang="en-US" sz="2800" dirty="0">
                <a:solidFill>
                  <a:schemeClr val="bg1"/>
                </a:solidFill>
                <a:latin typeface="微软雅黑" panose="020B0503020204020204" pitchFamily="34" charset="-122"/>
                <a:ea typeface="微软雅黑" panose="020B0503020204020204" pitchFamily="34" charset="-122"/>
                <a:sym typeface="+mn-ea"/>
              </a:rPr>
              <a:t>跨境电商平台的选择策略</a:t>
            </a:r>
          </a:p>
        </p:txBody>
      </p:sp>
      <p:sp>
        <p:nvSpPr>
          <p:cNvPr id="100" name="文本框 99"/>
          <p:cNvSpPr txBox="1"/>
          <p:nvPr/>
        </p:nvSpPr>
        <p:spPr>
          <a:xfrm>
            <a:off x="1122045" y="1295400"/>
            <a:ext cx="9489440" cy="337185"/>
          </a:xfrm>
          <a:prstGeom prst="rect">
            <a:avLst/>
          </a:prstGeom>
          <a:noFill/>
          <a:ln w="9525">
            <a:noFill/>
          </a:ln>
        </p:spPr>
        <p:txBody>
          <a:bodyPr wrap="square">
            <a:spAutoFit/>
          </a:bodyPr>
          <a:lstStyle/>
          <a:p>
            <a:pPr indent="0" fontAlgn="auto"/>
            <a:r>
              <a:rPr lang="zh-CN" sz="1600" b="1">
                <a:latin typeface="Times New Roman" panose="02020603050405020304" pitchFamily="18" charset="0"/>
                <a:ea typeface="微软雅黑" panose="020B0503020204020204" pitchFamily="34" charset="-122"/>
                <a:cs typeface="Times New Roman" panose="02020603050405020304" pitchFamily="18" charset="0"/>
              </a:rPr>
              <a:t>1．了解各平台对于卖家的准入条件及各平台的相关规则</a:t>
            </a:r>
            <a:endParaRPr lang="zh-CN" altLang="en-US" sz="1600" b="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4"/>
          <p:cNvSpPr txBox="1"/>
          <p:nvPr/>
        </p:nvSpPr>
        <p:spPr>
          <a:xfrm>
            <a:off x="577215" y="1810385"/>
            <a:ext cx="11181715" cy="2676525"/>
          </a:xfrm>
          <a:prstGeom prst="rect">
            <a:avLst/>
          </a:prstGeom>
          <a:noFill/>
          <a:ln w="9525">
            <a:noFill/>
          </a:ln>
        </p:spPr>
        <p:txBody>
          <a:bodyPr wrap="square">
            <a:spAutoFit/>
          </a:bodyPr>
          <a:lstStyle/>
          <a:p>
            <a:pPr indent="406400" algn="just" fontAlgn="auto">
              <a:lnSpc>
                <a:spcPct val="150000"/>
              </a:lnSpc>
              <a:extLst>
                <a:ext uri="{35155182-B16C-46BC-9424-99874614C6A1}">
                  <wpsdc:indentchars xmlns="" xmlns:wpsdc="http://www.wps.cn/officeDocument/2017/drawingmlCustomData" val="200" checksum="1740828767"/>
                </a:ext>
              </a:extLst>
            </a:pPr>
            <a:r>
              <a:rPr lang="zh-CN" sz="1600" b="1">
                <a:cs typeface="方正宋一简体" charset="0"/>
              </a:rPr>
              <a:t>卖家应熟悉平台的规则。</a:t>
            </a:r>
            <a:endParaRPr lang="zh-CN" sz="1600" b="0">
              <a:cs typeface="方正宋一简体" charset="0"/>
            </a:endParaRPr>
          </a:p>
          <a:p>
            <a:pPr marL="742950" lvl="1" indent="-285750" algn="just" fontAlgn="auto">
              <a:lnSpc>
                <a:spcPct val="150000"/>
              </a:lnSpc>
              <a:buFont typeface="Wingdings" panose="05000000000000000000" charset="0"/>
              <a:buChar char="Ø"/>
            </a:pPr>
            <a:r>
              <a:rPr lang="zh-CN" sz="1600" b="0">
                <a:cs typeface="方正宋一简体" charset="0"/>
              </a:rPr>
              <a:t>敦煌网的卖家都来自中国，敦煌网能做到较为公平地对待买家和卖家，且风控经验丰富（控制买家欺诈做得好）。</a:t>
            </a:r>
          </a:p>
          <a:p>
            <a:pPr marL="742950" lvl="1" indent="-285750" algn="just" fontAlgn="auto">
              <a:lnSpc>
                <a:spcPct val="150000"/>
              </a:lnSpc>
              <a:buFont typeface="Wingdings" panose="05000000000000000000" charset="0"/>
              <a:buChar char="Ø"/>
            </a:pPr>
            <a:r>
              <a:rPr lang="zh-CN" sz="1600" b="0">
                <a:cs typeface="方正宋一简体" charset="0"/>
              </a:rPr>
              <a:t>速卖通作为阿里巴巴的一大平台，也比较公平地对待买家和卖家，不过其规则常会发生一些变化，卖家需要及时进行了解。</a:t>
            </a:r>
          </a:p>
          <a:p>
            <a:pPr marL="742950" lvl="1" indent="-285750" algn="just" fontAlgn="auto">
              <a:lnSpc>
                <a:spcPct val="150000"/>
              </a:lnSpc>
              <a:buFont typeface="Wingdings" panose="05000000000000000000" charset="0"/>
              <a:buChar char="Ø"/>
            </a:pPr>
            <a:r>
              <a:rPr lang="en-US" sz="1600" b="0">
                <a:latin typeface="Times New Roman" panose="02020603050405020304" pitchFamily="18" charset="0"/>
                <a:cs typeface="方正宋一简体" charset="0"/>
              </a:rPr>
              <a:t>eBay</a:t>
            </a:r>
            <a:r>
              <a:rPr lang="zh-CN" sz="1600" b="0">
                <a:cs typeface="方正宋一简体" charset="0"/>
              </a:rPr>
              <a:t>、</a:t>
            </a:r>
            <a:r>
              <a:rPr lang="en-US" sz="1600" b="0">
                <a:latin typeface="Times New Roman" panose="02020603050405020304" pitchFamily="18" charset="0"/>
                <a:cs typeface="方正宋一简体" charset="0"/>
              </a:rPr>
              <a:t>Amazon</a:t>
            </a:r>
            <a:r>
              <a:rPr lang="zh-CN" sz="1600" b="0">
                <a:cs typeface="方正宋一简体" charset="0"/>
              </a:rPr>
              <a:t>作为境外的知名跨境电商平台，其规则对于卖家而言较为严格，注重保障买家的权益。如果买家投诉卖家售卖仿制产品，</a:t>
            </a:r>
            <a:r>
              <a:rPr lang="en-US" sz="1600" b="0">
                <a:latin typeface="Times New Roman" panose="02020603050405020304" pitchFamily="18" charset="0"/>
                <a:cs typeface="方正宋一简体" charset="0"/>
              </a:rPr>
              <a:t>eBay</a:t>
            </a:r>
            <a:r>
              <a:rPr lang="zh-CN" sz="1600" b="0">
                <a:cs typeface="方正宋一简体" charset="0"/>
              </a:rPr>
              <a:t>和</a:t>
            </a:r>
            <a:r>
              <a:rPr lang="en-US" sz="1600" b="0">
                <a:latin typeface="Times New Roman" panose="02020603050405020304" pitchFamily="18" charset="0"/>
                <a:cs typeface="方正宋一简体" charset="0"/>
              </a:rPr>
              <a:t>Amazon</a:t>
            </a:r>
            <a:r>
              <a:rPr lang="zh-CN" sz="1600" b="0">
                <a:cs typeface="方正宋一简体" charset="0"/>
              </a:rPr>
              <a:t>会立刻冻结卖家账号，只有卖家提供相应的证据证明自己所销售的不是仿制产品时，</a:t>
            </a:r>
            <a:r>
              <a:rPr lang="en-US" sz="1600" b="0">
                <a:latin typeface="Times New Roman" panose="02020603050405020304" pitchFamily="18" charset="0"/>
                <a:cs typeface="方正宋一简体" charset="0"/>
              </a:rPr>
              <a:t>eBay</a:t>
            </a:r>
            <a:r>
              <a:rPr lang="zh-CN" sz="1600" b="0">
                <a:cs typeface="方正宋一简体" charset="0"/>
              </a:rPr>
              <a:t>和</a:t>
            </a:r>
            <a:r>
              <a:rPr lang="en-US" sz="1600" b="0">
                <a:latin typeface="Times New Roman" panose="02020603050405020304" pitchFamily="18" charset="0"/>
                <a:cs typeface="方正宋一简体" charset="0"/>
              </a:rPr>
              <a:t>Amazon</a:t>
            </a:r>
            <a:r>
              <a:rPr lang="zh-CN" sz="1600" b="0">
                <a:cs typeface="方正宋一简体" charset="0"/>
              </a:rPr>
              <a:t>才会将账号解冻，这一解冻过程需要花费较长的时间。</a:t>
            </a:r>
            <a:endParaRPr lang="zh-CN" altLang="en-US" sz="1600" b="0">
              <a:cs typeface="方正宋一简体" charset="0"/>
            </a:endParaRP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8828"/>
          <a:stretch>
            <a:fillRect/>
          </a:stretch>
        </p:blipFill>
        <p:spPr>
          <a:xfrm>
            <a:off x="-1" y="-1"/>
            <a:ext cx="12190413" cy="6859589"/>
          </a:xfrm>
          <a:prstGeom prst="rect">
            <a:avLst/>
          </a:prstGeom>
        </p:spPr>
      </p:pic>
      <p:sp>
        <p:nvSpPr>
          <p:cNvPr id="2" name="e7d195523061f1c0" descr="e7d195523061f1c01da5a1f0837ac25283df40ff0a16bfd61AE6AB84AD7EB485CA8019BF267F2027DE2BF09650313B56A435BB3664F8B916CA3777391AC088C283181605E184D6D6879568EB73EB808A103F0784C8DFC3E9CDD14B61FDDA6A8A6237D2DFE3BBAEC8979D824A43E015648F6CB3D1F8D3E352A4BDC9925C075CFF312C4A0BE75FDF5C" hidden="1"/>
          <p:cNvSpPr txBox="1"/>
          <p:nvPr/>
        </p:nvSpPr>
        <p:spPr>
          <a:xfrm>
            <a:off x="-237036" y="1201433"/>
            <a:ext cx="268743" cy="676863"/>
          </a:xfrm>
          <a:prstGeom prst="rect">
            <a:avLst/>
          </a:prstGeom>
          <a:noFill/>
        </p:spPr>
        <p:txBody>
          <a:bodyPr vert="wordArtVert" lIns="60936" tIns="30468" rIns="60936" bIns="30468" rtlCol="0">
            <a:spAutoFit/>
          </a:bodyPr>
          <a:lstStyle/>
          <a:p>
            <a:r>
              <a:rPr lang="en-US" altLang="zh-CN" sz="100"/>
              <a:t>e7d195523061f1c01da5a1f0837ac25283df40ff0a16bfd61AE6AB84AD7EB485CA8019BF267F2027DE2BF09650313B56A435BB3664F8B916CA3777391AC088C283181605E184D6D6879568EB73EB808A103F0784C8DFC3E9CDD14B61FDDA6A8A6237D2DFE3BBAEC8979D824A43E015648F6CB3D1F8D3E352A4BDC9925C075CFF312C4A0BE75FDF5C</a:t>
            </a:r>
            <a:endParaRPr lang="zh-CN" altLang="en-US" sz="100"/>
          </a:p>
        </p:txBody>
      </p:sp>
      <p:sp>
        <p:nvSpPr>
          <p:cNvPr id="5" name="矩形 4"/>
          <p:cNvSpPr/>
          <p:nvPr/>
        </p:nvSpPr>
        <p:spPr>
          <a:xfrm>
            <a:off x="3581467" y="0"/>
            <a:ext cx="8558686" cy="6859588"/>
          </a:xfrm>
          <a:prstGeom prst="rect">
            <a:avLst/>
          </a:prstGeom>
          <a:solidFill>
            <a:schemeClr val="bg1">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lIns="121908" tIns="60954" rIns="121908" bIns="60954" rtlCol="0" anchor="ctr"/>
          <a:lstStyle/>
          <a:p>
            <a:pPr>
              <a:lnSpc>
                <a:spcPct val="150000"/>
              </a:lnSpc>
            </a:pPr>
            <a:endParaRPr kumimoji="1" lang="zh-CN" altLang="en-US" dirty="0">
              <a:solidFill>
                <a:schemeClr val="tx1"/>
              </a:solidFill>
            </a:endParaRPr>
          </a:p>
        </p:txBody>
      </p:sp>
      <p:sp>
        <p:nvSpPr>
          <p:cNvPr id="9" name="矩形 8" descr="e7d195523061f1c01da5a1f0837ac25283df40ff0a16bfd61AE6AB84AD7EB485CA8019BF267F2027DE2BF09650313B56A435BB3664F8B916CA3777391AC088C283181605E184D6D6879568EB73EB808A103F0784C8DFC3E9CDD14B61FDDA6A8A6237D2DFE3BBAEC8979D824A43E015648F6CB3D1F8D3E352A4BDC9925C075CFF312C4A0BE75FDF5C"/>
          <p:cNvSpPr/>
          <p:nvPr/>
        </p:nvSpPr>
        <p:spPr>
          <a:xfrm>
            <a:off x="6478475" y="563104"/>
            <a:ext cx="4781351" cy="553986"/>
          </a:xfrm>
          <a:prstGeom prst="rect">
            <a:avLst/>
          </a:prstGeom>
          <a:noFill/>
        </p:spPr>
        <p:txBody>
          <a:bodyPr wrap="square" lIns="121908" tIns="60954" rIns="121908" bIns="60954">
            <a:spAutoFit/>
          </a:bodyPr>
          <a:lstStyle/>
          <a:p>
            <a:r>
              <a:rPr lang="zh-CN" altLang="en-US" sz="28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学习目标</a:t>
            </a:r>
          </a:p>
        </p:txBody>
      </p:sp>
      <p:cxnSp>
        <p:nvCxnSpPr>
          <p:cNvPr id="12" name="直线连接符 11" descr="e7d195523061f1c01da5a1f0837ac25283df40ff0a16bfd61AE6AB84AD7EB485CA8019BF267F2027DE2BF09650313B56A435BB3664F8B916CA3777391AC088C283181605E184D6D6879568EB73EB808A103F0784C8DFC3E9CDD14B61FDDA6A8A6237D2DFE3BBAEC8979D824A43E015648F6CB3D1F8D3E352A4BDC9925C075CFF312C4A0BE75FDF5C"/>
          <p:cNvCxnSpPr/>
          <p:nvPr/>
        </p:nvCxnSpPr>
        <p:spPr>
          <a:xfrm>
            <a:off x="4638016" y="1274457"/>
            <a:ext cx="5534786" cy="0"/>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5" name="组 14" descr="e7d195523061f1c01da5a1f0837ac25283df40ff0a16bfd61AE6AB84AD7EB485CA8019BF267F2027DE2BF09650313B56A435BB3664F8B916CA3777391AC088C283181605E184D6D6879568EB73EB808A103F0784C8DFC3E9CDD14B61FDDA6A8A6237D2DFE3BBAEC8979D824A43E015648F6CB3D1F8D3E352A4BDC9925C075CFF312C4A0BE75FDF5C"/>
          <p:cNvGrpSpPr/>
          <p:nvPr/>
        </p:nvGrpSpPr>
        <p:grpSpPr>
          <a:xfrm>
            <a:off x="4638017" y="5864736"/>
            <a:ext cx="6225576" cy="513556"/>
            <a:chOff x="-6350" y="4042277"/>
            <a:chExt cx="4669790" cy="385078"/>
          </a:xfrm>
        </p:grpSpPr>
        <p:cxnSp>
          <p:nvCxnSpPr>
            <p:cNvPr id="10" name="直线连接符 9"/>
            <p:cNvCxnSpPr/>
            <p:nvPr/>
          </p:nvCxnSpPr>
          <p:spPr>
            <a:xfrm>
              <a:off x="-6350" y="4234816"/>
              <a:ext cx="4669790" cy="0"/>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直线连接符 13"/>
            <p:cNvCxnSpPr/>
            <p:nvPr/>
          </p:nvCxnSpPr>
          <p:spPr>
            <a:xfrm>
              <a:off x="4404916" y="4042277"/>
              <a:ext cx="0" cy="385078"/>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3" name="文本框 12"/>
          <p:cNvSpPr txBox="1"/>
          <p:nvPr/>
        </p:nvSpPr>
        <p:spPr>
          <a:xfrm>
            <a:off x="4673043" y="1795266"/>
            <a:ext cx="6375400" cy="1704954"/>
          </a:xfrm>
          <a:prstGeom prst="rect">
            <a:avLst/>
          </a:prstGeom>
          <a:noFill/>
        </p:spPr>
        <p:txBody>
          <a:bodyPr wrap="square" rtlCol="0">
            <a:spAutoFit/>
          </a:bodyPr>
          <a:lstStyle/>
          <a:p>
            <a:pPr algn="just" fontAlgn="auto">
              <a:lnSpc>
                <a:spcPct val="150000"/>
              </a:lnSpc>
            </a:pPr>
            <a:r>
              <a:rPr lang="en-US" altLang="zh-CN" sz="1800" dirty="0"/>
              <a:t>1</a:t>
            </a:r>
            <a:r>
              <a:rPr lang="zh-CN" altLang="en-US" sz="1800" dirty="0"/>
              <a:t>．掌握跨境电商选品的内容。</a:t>
            </a:r>
          </a:p>
          <a:p>
            <a:pPr algn="just" fontAlgn="auto">
              <a:lnSpc>
                <a:spcPct val="150000"/>
              </a:lnSpc>
            </a:pPr>
            <a:r>
              <a:rPr lang="en-US" altLang="zh-CN" sz="1800" dirty="0"/>
              <a:t>2</a:t>
            </a:r>
            <a:r>
              <a:rPr lang="zh-CN" altLang="en-US" sz="1800" dirty="0"/>
              <a:t>．了解跨境电商平台选择的内容。</a:t>
            </a:r>
          </a:p>
          <a:p>
            <a:pPr algn="just" fontAlgn="auto">
              <a:lnSpc>
                <a:spcPct val="150000"/>
              </a:lnSpc>
            </a:pPr>
            <a:r>
              <a:rPr lang="en-US" altLang="zh-CN" sz="1800" dirty="0"/>
              <a:t>3</a:t>
            </a:r>
            <a:r>
              <a:rPr lang="zh-CN" altLang="en-US" sz="1800" dirty="0"/>
              <a:t>．了解多平台运行的优势和难点。</a:t>
            </a:r>
          </a:p>
          <a:p>
            <a:pPr algn="just" fontAlgn="auto">
              <a:lnSpc>
                <a:spcPct val="150000"/>
              </a:lnSpc>
            </a:pPr>
            <a:r>
              <a:rPr lang="en-US" altLang="zh-CN" sz="1800" dirty="0"/>
              <a:t>4</a:t>
            </a:r>
            <a:r>
              <a:rPr lang="zh-CN" altLang="en-US" sz="1800" dirty="0"/>
              <a:t>．了解各主要跨境电商平台的特点。</a:t>
            </a:r>
          </a:p>
        </p:txBody>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6"/>
          <p:cNvSpPr/>
          <p:nvPr/>
        </p:nvSpPr>
        <p:spPr>
          <a:xfrm>
            <a:off x="793031" y="207058"/>
            <a:ext cx="4746812"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chemeClr val="bg1"/>
                </a:solidFill>
                <a:latin typeface="微软雅黑" panose="020B0503020204020204" pitchFamily="34" charset="-122"/>
                <a:ea typeface="微软雅黑" panose="020B0503020204020204" pitchFamily="34" charset="-122"/>
                <a:sym typeface="+mn-ea"/>
              </a:rPr>
              <a:t>2.2 </a:t>
            </a:r>
            <a:r>
              <a:rPr lang="zh-CN" altLang="en-US" sz="2800" dirty="0">
                <a:solidFill>
                  <a:schemeClr val="bg1"/>
                </a:solidFill>
                <a:latin typeface="微软雅黑" panose="020B0503020204020204" pitchFamily="34" charset="-122"/>
                <a:ea typeface="微软雅黑" panose="020B0503020204020204" pitchFamily="34" charset="-122"/>
                <a:sym typeface="+mn-ea"/>
              </a:rPr>
              <a:t>跨境电商平台的选择策略</a:t>
            </a:r>
          </a:p>
        </p:txBody>
      </p:sp>
      <p:sp>
        <p:nvSpPr>
          <p:cNvPr id="100" name="文本框 99"/>
          <p:cNvSpPr txBox="1"/>
          <p:nvPr/>
        </p:nvSpPr>
        <p:spPr>
          <a:xfrm>
            <a:off x="1492250" y="1947545"/>
            <a:ext cx="9205595" cy="267652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zh-CN" sz="1600" b="1">
                <a:latin typeface="Times New Roman" panose="02020603050405020304" pitchFamily="18" charset="0"/>
                <a:ea typeface="微软雅黑" panose="020B0503020204020204" pitchFamily="34" charset="-122"/>
                <a:cs typeface="Times New Roman" panose="02020603050405020304" pitchFamily="18" charset="0"/>
              </a:rPr>
              <a:t>2．分析平台所针对的买家群体</a:t>
            </a:r>
            <a:endParaRPr lang="zh-CN" sz="1600" b="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fontAlgn="auto">
              <a:lnSpc>
                <a:spcPct val="150000"/>
              </a:lnSpc>
              <a:buFont typeface="Wingdings" panose="05000000000000000000" charset="0"/>
              <a:buChar char="Ø"/>
            </a:pPr>
            <a:r>
              <a:rPr lang="zh-CN" sz="1600" b="0">
                <a:latin typeface="Times New Roman" panose="02020603050405020304" pitchFamily="18" charset="0"/>
                <a:ea typeface="微软雅黑" panose="020B0503020204020204" pitchFamily="34" charset="-122"/>
                <a:cs typeface="Times New Roman" panose="02020603050405020304" pitchFamily="18" charset="0"/>
              </a:rPr>
              <a:t>买家群体大致分为零售和小额批发商，考虑自己的产品特点及企业特点，如果产品主要销售给个人，那么可以选择</a:t>
            </a:r>
            <a:r>
              <a:rPr lang="en-US" sz="1600" b="0">
                <a:latin typeface="Times New Roman" panose="02020603050405020304" pitchFamily="18" charset="0"/>
                <a:ea typeface="微软雅黑" panose="020B0503020204020204" pitchFamily="34" charset="-122"/>
                <a:cs typeface="Times New Roman" panose="02020603050405020304" pitchFamily="18" charset="0"/>
              </a:rPr>
              <a:t>B2C</a:t>
            </a:r>
            <a:r>
              <a:rPr lang="zh-CN" sz="1600" b="0">
                <a:latin typeface="Times New Roman" panose="02020603050405020304" pitchFamily="18" charset="0"/>
                <a:ea typeface="微软雅黑" panose="020B0503020204020204" pitchFamily="34" charset="-122"/>
                <a:cs typeface="Times New Roman" panose="02020603050405020304" pitchFamily="18" charset="0"/>
              </a:rPr>
              <a:t>平台，如兰亭集势、米兰网、敦煌网等，境外平台主要有</a:t>
            </a:r>
            <a:r>
              <a:rPr lang="en-US" sz="1600" b="0">
                <a:latin typeface="Times New Roman" panose="02020603050405020304" pitchFamily="18" charset="0"/>
                <a:ea typeface="微软雅黑" panose="020B0503020204020204" pitchFamily="34" charset="-122"/>
                <a:cs typeface="Times New Roman" panose="02020603050405020304" pitchFamily="18" charset="0"/>
              </a:rPr>
              <a:t>eBay</a:t>
            </a:r>
            <a:r>
              <a:rPr lang="zh-CN" sz="1600" b="0">
                <a:latin typeface="Times New Roman" panose="02020603050405020304" pitchFamily="18" charset="0"/>
                <a:ea typeface="微软雅黑" panose="020B0503020204020204" pitchFamily="34" charset="-122"/>
                <a:cs typeface="Times New Roman" panose="02020603050405020304" pitchFamily="18" charset="0"/>
              </a:rPr>
              <a:t>、</a:t>
            </a:r>
            <a:r>
              <a:rPr lang="en-US" sz="1600" b="0">
                <a:latin typeface="Times New Roman" panose="02020603050405020304" pitchFamily="18" charset="0"/>
                <a:ea typeface="微软雅黑" panose="020B0503020204020204" pitchFamily="34" charset="-122"/>
                <a:cs typeface="Times New Roman" panose="02020603050405020304" pitchFamily="18" charset="0"/>
              </a:rPr>
              <a:t>Amazon</a:t>
            </a:r>
            <a:r>
              <a:rPr lang="zh-CN" sz="1600" b="0">
                <a:latin typeface="Times New Roman" panose="02020603050405020304" pitchFamily="18" charset="0"/>
                <a:ea typeface="微软雅黑" panose="020B0503020204020204" pitchFamily="34" charset="-122"/>
                <a:cs typeface="Times New Roman" panose="02020603050405020304" pitchFamily="18" charset="0"/>
              </a:rPr>
              <a:t>等。</a:t>
            </a:r>
          </a:p>
          <a:p>
            <a:pPr marL="285750" indent="-285750" fontAlgn="auto">
              <a:lnSpc>
                <a:spcPct val="150000"/>
              </a:lnSpc>
              <a:buFont typeface="Wingdings" panose="05000000000000000000" charset="0"/>
              <a:buChar char="Ø"/>
            </a:pPr>
            <a:r>
              <a:rPr lang="zh-CN" sz="1600" b="0">
                <a:latin typeface="Times New Roman" panose="02020603050405020304" pitchFamily="18" charset="0"/>
                <a:ea typeface="微软雅黑" panose="020B0503020204020204" pitchFamily="34" charset="-122"/>
                <a:cs typeface="Times New Roman" panose="02020603050405020304" pitchFamily="18" charset="0"/>
              </a:rPr>
              <a:t>清楚平台买家的分布地区。各大平台的精力有限，所以其推广的地区往往具有针对性，各地区的买家对于平台的使用频率也略有差异。另外，产品品牌知名度也在各大地区存在差异，卖家应考虑平台在境外地区的知名度等，从而选择适合自己产品销售地区的平台。例如，如果企业的产品主要销往美国，那可以考虑美国买家群体较大的</a:t>
            </a:r>
            <a:r>
              <a:rPr lang="en-US" sz="1600" b="0">
                <a:latin typeface="Times New Roman" panose="02020603050405020304" pitchFamily="18" charset="0"/>
                <a:ea typeface="微软雅黑" panose="020B0503020204020204" pitchFamily="34" charset="-122"/>
                <a:cs typeface="Times New Roman" panose="02020603050405020304" pitchFamily="18" charset="0"/>
              </a:rPr>
              <a:t>Amazon</a:t>
            </a:r>
            <a:r>
              <a:rPr lang="zh-CN" sz="1600" b="0">
                <a:latin typeface="Times New Roman" panose="02020603050405020304" pitchFamily="18" charset="0"/>
                <a:ea typeface="微软雅黑" panose="020B0503020204020204" pitchFamily="34" charset="-122"/>
                <a:cs typeface="Times New Roman" panose="02020603050405020304" pitchFamily="18" charset="0"/>
              </a:rPr>
              <a:t>或</a:t>
            </a:r>
            <a:r>
              <a:rPr lang="en-US" sz="1600" b="0">
                <a:latin typeface="Times New Roman" panose="02020603050405020304" pitchFamily="18" charset="0"/>
                <a:ea typeface="微软雅黑" panose="020B0503020204020204" pitchFamily="34" charset="-122"/>
                <a:cs typeface="Times New Roman" panose="02020603050405020304" pitchFamily="18" charset="0"/>
              </a:rPr>
              <a:t>eBay</a:t>
            </a:r>
            <a:r>
              <a:rPr lang="zh-CN" sz="1600" b="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600" b="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6"/>
          <p:cNvSpPr/>
          <p:nvPr/>
        </p:nvSpPr>
        <p:spPr>
          <a:xfrm>
            <a:off x="793031" y="207058"/>
            <a:ext cx="4746812"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chemeClr val="bg1"/>
                </a:solidFill>
                <a:latin typeface="微软雅黑" panose="020B0503020204020204" pitchFamily="34" charset="-122"/>
                <a:ea typeface="微软雅黑" panose="020B0503020204020204" pitchFamily="34" charset="-122"/>
                <a:sym typeface="+mn-ea"/>
              </a:rPr>
              <a:t>2.2 </a:t>
            </a:r>
            <a:r>
              <a:rPr lang="zh-CN" altLang="en-US" sz="2800" dirty="0">
                <a:solidFill>
                  <a:schemeClr val="bg1"/>
                </a:solidFill>
                <a:latin typeface="微软雅黑" panose="020B0503020204020204" pitchFamily="34" charset="-122"/>
                <a:ea typeface="微软雅黑" panose="020B0503020204020204" pitchFamily="34" charset="-122"/>
                <a:sym typeface="+mn-ea"/>
              </a:rPr>
              <a:t>跨境电商平台的选择策略</a:t>
            </a:r>
          </a:p>
        </p:txBody>
      </p:sp>
      <p:sp>
        <p:nvSpPr>
          <p:cNvPr id="100" name="文本框 99"/>
          <p:cNvSpPr txBox="1"/>
          <p:nvPr/>
        </p:nvSpPr>
        <p:spPr>
          <a:xfrm>
            <a:off x="1838960" y="1595120"/>
            <a:ext cx="9168130" cy="1938020"/>
          </a:xfrm>
          <a:prstGeom prst="rect">
            <a:avLst/>
          </a:prstGeom>
          <a:noFill/>
          <a:ln w="9525">
            <a:noFill/>
          </a:ln>
        </p:spPr>
        <p:txBody>
          <a:bodyPr wrap="square">
            <a:spAutoFit/>
          </a:bodyPr>
          <a:lstStyle/>
          <a:p>
            <a:pPr indent="0" algn="just" fontAlgn="auto">
              <a:lnSpc>
                <a:spcPct val="150000"/>
              </a:lnSpc>
              <a:buFont typeface="Wingdings" panose="05000000000000000000" charset="0"/>
              <a:buNone/>
            </a:pPr>
            <a:r>
              <a:rPr lang="zh-CN" sz="1600" b="1">
                <a:latin typeface="Times New Roman" panose="02020603050405020304" pitchFamily="18" charset="0"/>
                <a:ea typeface="微软雅黑" panose="020B0503020204020204" pitchFamily="34" charset="-122"/>
                <a:cs typeface="Times New Roman" panose="02020603050405020304" pitchFamily="18" charset="0"/>
              </a:rPr>
              <a:t>3．掌握平台销售的产品信息和其他卖家的情况</a:t>
            </a:r>
          </a:p>
          <a:p>
            <a:pPr marL="285750" indent="-285750" algn="just" fontAlgn="auto">
              <a:lnSpc>
                <a:spcPct val="150000"/>
              </a:lnSpc>
              <a:buFont typeface="Wingdings" panose="05000000000000000000" charset="0"/>
              <a:buChar char="Ø"/>
            </a:pPr>
            <a:r>
              <a:rPr lang="zh-CN" sz="1600" b="0">
                <a:latin typeface="Times New Roman" panose="02020603050405020304" pitchFamily="18" charset="0"/>
                <a:ea typeface="微软雅黑" panose="020B0503020204020204" pitchFamily="34" charset="-122"/>
                <a:cs typeface="Times New Roman" panose="02020603050405020304" pitchFamily="18" charset="0"/>
              </a:rPr>
              <a:t>从销售产品的品类看，跨境电商平台销售的产品品类从服装服饰、</a:t>
            </a:r>
            <a:r>
              <a:rPr lang="en-US" sz="1600" b="0">
                <a:latin typeface="Times New Roman" panose="02020603050405020304" pitchFamily="18" charset="0"/>
                <a:ea typeface="微软雅黑" panose="020B0503020204020204" pitchFamily="34" charset="-122"/>
                <a:cs typeface="Times New Roman" panose="02020603050405020304" pitchFamily="18" charset="0"/>
              </a:rPr>
              <a:t>3C</a:t>
            </a:r>
            <a:r>
              <a:rPr lang="zh-CN" sz="1600" b="0">
                <a:latin typeface="Times New Roman" panose="02020603050405020304" pitchFamily="18" charset="0"/>
                <a:ea typeface="微软雅黑" panose="020B0503020204020204" pitchFamily="34" charset="-122"/>
                <a:cs typeface="Times New Roman" panose="02020603050405020304" pitchFamily="18" charset="0"/>
              </a:rPr>
              <a:t>产品、计算机及配件、家居园艺、珠宝、汽车配件、食品药品等便捷运输产品向家居、汽车等大型产品扩展。</a:t>
            </a:r>
            <a:r>
              <a:rPr lang="en-US" sz="1600" b="0">
                <a:latin typeface="Times New Roman" panose="02020603050405020304" pitchFamily="18" charset="0"/>
                <a:ea typeface="微软雅黑" panose="020B0503020204020204" pitchFamily="34" charset="-122"/>
                <a:cs typeface="Times New Roman" panose="02020603050405020304" pitchFamily="18" charset="0"/>
              </a:rPr>
              <a:t>eBay</a:t>
            </a:r>
            <a:r>
              <a:rPr lang="zh-CN" sz="1600" b="0">
                <a:latin typeface="Times New Roman" panose="02020603050405020304" pitchFamily="18" charset="0"/>
                <a:ea typeface="微软雅黑" panose="020B0503020204020204" pitchFamily="34" charset="-122"/>
                <a:cs typeface="Times New Roman" panose="02020603050405020304" pitchFamily="18" charset="0"/>
              </a:rPr>
              <a:t>数据显示，</a:t>
            </a:r>
            <a:r>
              <a:rPr lang="en-US" sz="1600" b="0">
                <a:latin typeface="Times New Roman" panose="02020603050405020304" pitchFamily="18" charset="0"/>
                <a:ea typeface="微软雅黑" panose="020B0503020204020204" pitchFamily="34" charset="-122"/>
                <a:cs typeface="Times New Roman" panose="02020603050405020304" pitchFamily="18" charset="0"/>
              </a:rPr>
              <a:t>eBay</a:t>
            </a:r>
            <a:r>
              <a:rPr lang="zh-CN" sz="1600" b="0">
                <a:latin typeface="Times New Roman" panose="02020603050405020304" pitchFamily="18" charset="0"/>
                <a:ea typeface="微软雅黑" panose="020B0503020204020204" pitchFamily="34" charset="-122"/>
                <a:cs typeface="Times New Roman" panose="02020603050405020304" pitchFamily="18" charset="0"/>
              </a:rPr>
              <a:t>平台上增速最快的三大品类依次为家居园艺、汽配和时尚。</a:t>
            </a:r>
            <a:r>
              <a:rPr lang="en-US" sz="1600" b="0">
                <a:latin typeface="Times New Roman" panose="02020603050405020304" pitchFamily="18" charset="0"/>
                <a:ea typeface="微软雅黑" panose="020B0503020204020204" pitchFamily="34" charset="-122"/>
                <a:cs typeface="Times New Roman" panose="02020603050405020304" pitchFamily="18" charset="0"/>
              </a:rPr>
              <a:t>eBay</a:t>
            </a:r>
            <a:r>
              <a:rPr lang="zh-CN" sz="1600" b="0">
                <a:latin typeface="Times New Roman" panose="02020603050405020304" pitchFamily="18" charset="0"/>
                <a:ea typeface="微软雅黑" panose="020B0503020204020204" pitchFamily="34" charset="-122"/>
                <a:cs typeface="Times New Roman" panose="02020603050405020304" pitchFamily="18" charset="0"/>
              </a:rPr>
              <a:t>、</a:t>
            </a:r>
            <a:r>
              <a:rPr lang="en-US" sz="1600" b="0">
                <a:latin typeface="Times New Roman" panose="02020603050405020304" pitchFamily="18" charset="0"/>
                <a:ea typeface="微软雅黑" panose="020B0503020204020204" pitchFamily="34" charset="-122"/>
                <a:cs typeface="Times New Roman" panose="02020603050405020304" pitchFamily="18" charset="0"/>
              </a:rPr>
              <a:t>Amazon</a:t>
            </a:r>
            <a:r>
              <a:rPr lang="zh-CN" sz="1600" b="0">
                <a:latin typeface="Times New Roman" panose="02020603050405020304" pitchFamily="18" charset="0"/>
                <a:ea typeface="微软雅黑" panose="020B0503020204020204" pitchFamily="34" charset="-122"/>
                <a:cs typeface="Times New Roman" panose="02020603050405020304" pitchFamily="18" charset="0"/>
              </a:rPr>
              <a:t>等网站所销售的产品品类多种多样，但也有很多网站主打某类产品，如兰亭集势只销售服装类产品。</a:t>
            </a:r>
            <a:endParaRPr lang="zh-CN" altLang="en-US" sz="160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6"/>
          <p:cNvSpPr/>
          <p:nvPr/>
        </p:nvSpPr>
        <p:spPr>
          <a:xfrm>
            <a:off x="793031" y="207058"/>
            <a:ext cx="4746812"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chemeClr val="bg1"/>
                </a:solidFill>
                <a:latin typeface="微软雅黑" panose="020B0503020204020204" pitchFamily="34" charset="-122"/>
                <a:ea typeface="微软雅黑" panose="020B0503020204020204" pitchFamily="34" charset="-122"/>
                <a:sym typeface="+mn-ea"/>
              </a:rPr>
              <a:t>2.2 </a:t>
            </a:r>
            <a:r>
              <a:rPr lang="zh-CN" altLang="en-US" sz="2800" dirty="0">
                <a:solidFill>
                  <a:schemeClr val="bg1"/>
                </a:solidFill>
                <a:latin typeface="微软雅黑" panose="020B0503020204020204" pitchFamily="34" charset="-122"/>
                <a:ea typeface="微软雅黑" panose="020B0503020204020204" pitchFamily="34" charset="-122"/>
                <a:sym typeface="+mn-ea"/>
              </a:rPr>
              <a:t>跨境电商平台的选择策略</a:t>
            </a:r>
          </a:p>
        </p:txBody>
      </p:sp>
      <p:sp>
        <p:nvSpPr>
          <p:cNvPr id="2" name="文本框 1"/>
          <p:cNvSpPr txBox="1"/>
          <p:nvPr/>
        </p:nvSpPr>
        <p:spPr>
          <a:xfrm>
            <a:off x="1191895" y="1880235"/>
            <a:ext cx="9806305" cy="3415030"/>
          </a:xfrm>
          <a:prstGeom prst="rect">
            <a:avLst/>
          </a:prstGeom>
          <a:noFill/>
          <a:ln w="9525">
            <a:noFill/>
          </a:ln>
        </p:spPr>
        <p:txBody>
          <a:bodyPr wrap="square">
            <a:spAutoFit/>
          </a:bodyPr>
          <a:lstStyle/>
          <a:p>
            <a:pPr indent="0" algn="just" fontAlgn="auto">
              <a:lnSpc>
                <a:spcPct val="150000"/>
              </a:lnSpc>
              <a:buFont typeface="Wingdings" panose="05000000000000000000" charset="0"/>
              <a:buNone/>
            </a:pPr>
            <a:r>
              <a:rPr lang="zh-CN" sz="1600" b="1" dirty="0">
                <a:latin typeface="Times New Roman" panose="02020603050405020304" pitchFamily="18" charset="0"/>
                <a:ea typeface="微软雅黑" panose="020B0503020204020204" pitchFamily="34" charset="-122"/>
                <a:cs typeface="Times New Roman" panose="02020603050405020304" pitchFamily="18" charset="0"/>
              </a:rPr>
              <a:t>４．熟悉网上服务平台的操作</a:t>
            </a:r>
          </a:p>
          <a:p>
            <a:pPr indent="0" algn="just" fontAlgn="auto">
              <a:lnSpc>
                <a:spcPct val="150000"/>
              </a:lnSpc>
              <a:buFont typeface="Wingdings" panose="05000000000000000000" charset="0"/>
              <a:buNone/>
            </a:pPr>
            <a:r>
              <a:rPr lang="zh-CN" sz="1600" b="0" dirty="0">
                <a:latin typeface="Times New Roman" panose="02020603050405020304" pitchFamily="18" charset="0"/>
                <a:ea typeface="微软雅黑" panose="020B0503020204020204" pitchFamily="34" charset="-122"/>
                <a:cs typeface="Times New Roman" panose="02020603050405020304" pitchFamily="18" charset="0"/>
              </a:rPr>
              <a:t>      网上服务平台的评价主要可以从用户体验角度出发。</a:t>
            </a:r>
          </a:p>
          <a:p>
            <a:pPr marL="285750" indent="0" algn="just" fontAlgn="auto">
              <a:lnSpc>
                <a:spcPct val="150000"/>
              </a:lnSpc>
              <a:buFont typeface="Wingdings" panose="05000000000000000000" charset="0"/>
              <a:buChar char="Ø"/>
            </a:pPr>
            <a:r>
              <a:rPr lang="zh-CN" sz="1600" b="0" dirty="0">
                <a:latin typeface="Times New Roman" panose="02020603050405020304" pitchFamily="18" charset="0"/>
                <a:ea typeface="微软雅黑" panose="020B0503020204020204" pitchFamily="34" charset="-122"/>
                <a:cs typeface="Times New Roman" panose="02020603050405020304" pitchFamily="18" charset="0"/>
              </a:rPr>
              <a:t>感官体验，主要考虑网页色彩搭配、布局给人的舒适感程度。</a:t>
            </a:r>
          </a:p>
          <a:p>
            <a:pPr marL="285750" indent="0" algn="just" fontAlgn="auto">
              <a:lnSpc>
                <a:spcPct val="150000"/>
              </a:lnSpc>
              <a:buFont typeface="Wingdings" panose="05000000000000000000" charset="0"/>
              <a:buChar char="Ø"/>
            </a:pPr>
            <a:r>
              <a:rPr lang="zh-CN" sz="1600" b="0" dirty="0">
                <a:latin typeface="Times New Roman" panose="02020603050405020304" pitchFamily="18" charset="0"/>
                <a:ea typeface="微软雅黑" panose="020B0503020204020204" pitchFamily="34" charset="-122"/>
                <a:cs typeface="Times New Roman" panose="02020603050405020304" pitchFamily="18" charset="0"/>
              </a:rPr>
              <a:t>交互体验，通俗来讲，就是网站的操作难易度。目前，敦煌网和速卖通最符合中国用户的操作习惯；</a:t>
            </a:r>
            <a:r>
              <a:rPr lang="en-US" sz="1600" b="0" dirty="0">
                <a:latin typeface="Times New Roman" panose="02020603050405020304" pitchFamily="18" charset="0"/>
                <a:ea typeface="微软雅黑" panose="020B0503020204020204" pitchFamily="34" charset="-122"/>
                <a:cs typeface="Times New Roman" panose="02020603050405020304" pitchFamily="18" charset="0"/>
              </a:rPr>
              <a:t>eBay</a:t>
            </a:r>
            <a:r>
              <a:rPr lang="zh-CN" sz="1600" b="0" dirty="0">
                <a:latin typeface="Times New Roman" panose="02020603050405020304" pitchFamily="18" charset="0"/>
                <a:ea typeface="微软雅黑" panose="020B0503020204020204" pitchFamily="34" charset="-122"/>
                <a:cs typeface="Times New Roman" panose="02020603050405020304" pitchFamily="18" charset="0"/>
              </a:rPr>
              <a:t>、</a:t>
            </a:r>
            <a:r>
              <a:rPr lang="en-US" sz="1600" b="0" dirty="0">
                <a:latin typeface="Times New Roman" panose="02020603050405020304" pitchFamily="18" charset="0"/>
                <a:ea typeface="微软雅黑" panose="020B0503020204020204" pitchFamily="34" charset="-122"/>
                <a:cs typeface="Times New Roman" panose="02020603050405020304" pitchFamily="18" charset="0"/>
              </a:rPr>
              <a:t>Amazon</a:t>
            </a:r>
            <a:r>
              <a:rPr lang="zh-CN" sz="1600" b="0" dirty="0">
                <a:latin typeface="Times New Roman" panose="02020603050405020304" pitchFamily="18" charset="0"/>
                <a:ea typeface="微软雅黑" panose="020B0503020204020204" pitchFamily="34" charset="-122"/>
                <a:cs typeface="Times New Roman" panose="02020603050405020304" pitchFamily="18" charset="0"/>
              </a:rPr>
              <a:t>等对于境内卖家而言操作相对复杂，因为其卖家来自全世界，平台需要适应全世界卖家的习惯。</a:t>
            </a:r>
          </a:p>
          <a:p>
            <a:pPr marL="285750" indent="0" algn="just" fontAlgn="auto">
              <a:lnSpc>
                <a:spcPct val="150000"/>
              </a:lnSpc>
              <a:buFont typeface="Wingdings" panose="05000000000000000000" charset="0"/>
              <a:buChar char="Ø"/>
            </a:pPr>
            <a:r>
              <a:rPr lang="zh-CN" sz="1600" b="0" dirty="0">
                <a:latin typeface="Times New Roman" panose="02020603050405020304" pitchFamily="18" charset="0"/>
                <a:ea typeface="微软雅黑" panose="020B0503020204020204" pitchFamily="34" charset="-122"/>
                <a:cs typeface="Times New Roman" panose="02020603050405020304" pitchFamily="18" charset="0"/>
              </a:rPr>
              <a:t>情感体验，通过客服的回复是否及时，网页上是否有比较详尽的</a:t>
            </a:r>
            <a:r>
              <a:rPr lang="en-US" sz="1600" b="0" dirty="0">
                <a:latin typeface="Times New Roman" panose="02020603050405020304" pitchFamily="18" charset="0"/>
                <a:ea typeface="微软雅黑" panose="020B0503020204020204" pitchFamily="34" charset="-122"/>
                <a:cs typeface="Times New Roman" panose="02020603050405020304" pitchFamily="18" charset="0"/>
              </a:rPr>
              <a:t>FAQ</a:t>
            </a:r>
            <a:r>
              <a:rPr lang="zh-CN" sz="1600" b="0" dirty="0">
                <a:latin typeface="Times New Roman" panose="02020603050405020304" pitchFamily="18" charset="0"/>
                <a:ea typeface="微软雅黑" panose="020B0503020204020204" pitchFamily="34" charset="-122"/>
                <a:cs typeface="Times New Roman" panose="02020603050405020304" pitchFamily="18" charset="0"/>
              </a:rPr>
              <a:t>设置等来呈现。例如，兰亭集势在美国、西班牙、波兰等聘请当地服务市场的客服，此举措使其与当地的买家有了更好的互动，提升了买家的情感体验。</a:t>
            </a:r>
            <a:endPar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6"/>
          <p:cNvSpPr/>
          <p:nvPr/>
        </p:nvSpPr>
        <p:spPr>
          <a:xfrm>
            <a:off x="793031" y="207058"/>
            <a:ext cx="4746812"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chemeClr val="bg1"/>
                </a:solidFill>
                <a:latin typeface="微软雅黑" panose="020B0503020204020204" pitchFamily="34" charset="-122"/>
                <a:ea typeface="微软雅黑" panose="020B0503020204020204" pitchFamily="34" charset="-122"/>
                <a:sym typeface="+mn-ea"/>
              </a:rPr>
              <a:t>2.2 </a:t>
            </a:r>
            <a:r>
              <a:rPr lang="zh-CN" altLang="en-US" sz="2800" dirty="0">
                <a:solidFill>
                  <a:schemeClr val="bg1"/>
                </a:solidFill>
                <a:latin typeface="微软雅黑" panose="020B0503020204020204" pitchFamily="34" charset="-122"/>
                <a:ea typeface="微软雅黑" panose="020B0503020204020204" pitchFamily="34" charset="-122"/>
                <a:sym typeface="+mn-ea"/>
              </a:rPr>
              <a:t>跨境电商平台的选择策略</a:t>
            </a:r>
          </a:p>
        </p:txBody>
      </p:sp>
      <p:sp>
        <p:nvSpPr>
          <p:cNvPr id="2" name="文本框 1"/>
          <p:cNvSpPr txBox="1"/>
          <p:nvPr/>
        </p:nvSpPr>
        <p:spPr>
          <a:xfrm>
            <a:off x="1268730" y="1530350"/>
            <a:ext cx="9652000" cy="3046095"/>
          </a:xfrm>
          <a:prstGeom prst="rect">
            <a:avLst/>
          </a:prstGeom>
          <a:noFill/>
          <a:ln w="9525">
            <a:noFill/>
          </a:ln>
        </p:spPr>
        <p:txBody>
          <a:bodyPr wrap="square">
            <a:spAutoFit/>
          </a:bodyPr>
          <a:lstStyle/>
          <a:p>
            <a:pPr indent="0" algn="just" fontAlgn="auto">
              <a:lnSpc>
                <a:spcPct val="150000"/>
              </a:lnSpc>
            </a:pPr>
            <a:r>
              <a:rPr lang="zh-CN" sz="1600" b="1" dirty="0">
                <a:latin typeface="Times New Roman" panose="02020603050405020304" pitchFamily="18" charset="0"/>
                <a:ea typeface="微软雅黑" panose="020B0503020204020204" pitchFamily="34" charset="-122"/>
                <a:cs typeface="Times New Roman" panose="02020603050405020304" pitchFamily="18" charset="0"/>
              </a:rPr>
              <a:t>5．了解平台所采用的支付方式</a:t>
            </a:r>
          </a:p>
          <a:p>
            <a:pPr indent="0" algn="just" fontAlgn="auto">
              <a:lnSpc>
                <a:spcPct val="150000"/>
              </a:lnSpc>
              <a:buFont typeface="Wingdings" panose="05000000000000000000" charset="0"/>
              <a:buNone/>
            </a:pPr>
            <a:r>
              <a:rPr lang="zh-CN" sz="1600" b="1" dirty="0">
                <a:cs typeface="方正黑体简体" charset="0"/>
                <a:sym typeface="+mn-ea"/>
              </a:rPr>
              <a:t>6．清楚平台的物流方式及境外仓是否设立等情况</a:t>
            </a:r>
          </a:p>
          <a:p>
            <a:pPr marL="742950" lvl="1" indent="0" algn="just" fontAlgn="auto">
              <a:lnSpc>
                <a:spcPct val="150000"/>
              </a:lnSpc>
              <a:buFont typeface="Wingdings" panose="05000000000000000000" charset="0"/>
              <a:buChar char="Ø"/>
            </a:pPr>
            <a:r>
              <a:rPr lang="zh-CN" sz="1600" dirty="0">
                <a:cs typeface="方正宋一简体" charset="0"/>
                <a:sym typeface="+mn-ea"/>
              </a:rPr>
              <a:t>例如，大龙网在俄罗斯莫斯科、巴西圣保罗、印度新德里、加拿大蒙特利尔、澳大利亚堪培拉等地开设多个境外销售办公室，拥有</a:t>
            </a:r>
            <a:r>
              <a:rPr lang="en-US" sz="1600" dirty="0">
                <a:latin typeface="Times New Roman" panose="02020603050405020304" pitchFamily="18" charset="0"/>
                <a:cs typeface="方正宋一简体" charset="0"/>
                <a:sym typeface="+mn-ea"/>
              </a:rPr>
              <a:t>200</a:t>
            </a:r>
            <a:r>
              <a:rPr lang="zh-CN" sz="1600" dirty="0">
                <a:cs typeface="方正宋一简体" charset="0"/>
                <a:sym typeface="+mn-ea"/>
              </a:rPr>
              <a:t>多名外籍员工，主要负责境外的销售和推广工作。它还在各地设立了仓储设施，在国内长三角、珠三角等地拥有仓库，在东莞拥有公共监管仓，仓内对接海关和检验检疫，可实现一站式通关出口；在黑龙江省拥有合作配送点，为外贸企业的俄罗斯市场开发提供更多便利；在俄罗斯、印度、英国、美国、澳大利亚等国家拥有</a:t>
            </a:r>
            <a:r>
              <a:rPr lang="zh-CN" altLang="en-US" sz="1600" dirty="0">
                <a:cs typeface="方正宋一简体" charset="0"/>
                <a:sym typeface="+mn-ea"/>
              </a:rPr>
              <a:t>海</a:t>
            </a:r>
            <a:r>
              <a:rPr lang="zh-CN" sz="1600" dirty="0">
                <a:cs typeface="方正宋一简体" charset="0"/>
                <a:sym typeface="+mn-ea"/>
              </a:rPr>
              <a:t>外仓，极大地提高了物流的便利性。</a:t>
            </a:r>
            <a:endPar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6"/>
          <p:cNvSpPr/>
          <p:nvPr/>
        </p:nvSpPr>
        <p:spPr>
          <a:xfrm>
            <a:off x="793031" y="207058"/>
            <a:ext cx="4746812"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dirty="0">
                <a:solidFill>
                  <a:schemeClr val="bg1"/>
                </a:solidFill>
                <a:latin typeface="微软雅黑" panose="020B0503020204020204" pitchFamily="34" charset="-122"/>
                <a:ea typeface="微软雅黑" panose="020B0503020204020204" pitchFamily="34" charset="-122"/>
                <a:sym typeface="+mn-ea"/>
              </a:rPr>
              <a:t>2.2 </a:t>
            </a:r>
            <a:r>
              <a:rPr lang="zh-CN" altLang="en-US" sz="2800" dirty="0">
                <a:solidFill>
                  <a:schemeClr val="bg1"/>
                </a:solidFill>
                <a:latin typeface="微软雅黑" panose="020B0503020204020204" pitchFamily="34" charset="-122"/>
                <a:ea typeface="微软雅黑" panose="020B0503020204020204" pitchFamily="34" charset="-122"/>
                <a:sym typeface="+mn-ea"/>
              </a:rPr>
              <a:t>跨境电商平台的选择策略</a:t>
            </a:r>
          </a:p>
        </p:txBody>
      </p:sp>
      <p:sp>
        <p:nvSpPr>
          <p:cNvPr id="100" name="文本框 99"/>
          <p:cNvSpPr txBox="1"/>
          <p:nvPr/>
        </p:nvSpPr>
        <p:spPr>
          <a:xfrm>
            <a:off x="1214120" y="1485265"/>
            <a:ext cx="9462135" cy="3003386"/>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zh-CN" sz="1600" b="1" dirty="0">
                <a:latin typeface="Times New Roman" panose="02020603050405020304" pitchFamily="18" charset="0"/>
                <a:ea typeface="微软雅黑" panose="020B0503020204020204" pitchFamily="34" charset="-122"/>
                <a:cs typeface="Times New Roman" panose="02020603050405020304" pitchFamily="18" charset="0"/>
              </a:rPr>
              <a:t>7．探索各大平台提供的其他服务</a:t>
            </a:r>
          </a:p>
          <a:p>
            <a:pPr marL="742950" lvl="1" indent="-285750" fontAlgn="auto">
              <a:lnSpc>
                <a:spcPct val="150000"/>
              </a:lnSpc>
              <a:buFont typeface="Wingdings" panose="05000000000000000000" charset="0"/>
              <a:buChar char="Ø"/>
            </a:pPr>
            <a:r>
              <a:rPr lang="zh-CN" sz="1600" b="0" dirty="0">
                <a:latin typeface="Times New Roman" panose="02020603050405020304" pitchFamily="18" charset="0"/>
                <a:ea typeface="微软雅黑" panose="020B0503020204020204" pitchFamily="34" charset="-122"/>
                <a:cs typeface="Times New Roman" panose="02020603050405020304" pitchFamily="18" charset="0"/>
              </a:rPr>
              <a:t>敦煌网除了提供基于平台的基本服务外，也在优化一体化服务，如提供</a:t>
            </a:r>
            <a:r>
              <a:rPr lang="en-US" sz="1600" b="0" dirty="0">
                <a:latin typeface="Times New Roman" panose="02020603050405020304" pitchFamily="18" charset="0"/>
                <a:ea typeface="微软雅黑" panose="020B0503020204020204" pitchFamily="34" charset="-122"/>
                <a:cs typeface="Times New Roman" panose="02020603050405020304" pitchFamily="18" charset="0"/>
              </a:rPr>
              <a:t>30</a:t>
            </a:r>
            <a:r>
              <a:rPr lang="zh-CN" sz="1600" b="0" dirty="0">
                <a:latin typeface="Times New Roman" panose="02020603050405020304" pitchFamily="18" charset="0"/>
                <a:ea typeface="微软雅黑" panose="020B0503020204020204" pitchFamily="34" charset="-122"/>
                <a:cs typeface="Times New Roman" panose="02020603050405020304" pitchFamily="18" charset="0"/>
              </a:rPr>
              <a:t>多种支付方式、</a:t>
            </a:r>
            <a:r>
              <a:rPr lang="en-US" sz="1600" b="0" dirty="0">
                <a:latin typeface="Times New Roman" panose="02020603050405020304" pitchFamily="18" charset="0"/>
                <a:ea typeface="微软雅黑" panose="020B0503020204020204" pitchFamily="34" charset="-122"/>
                <a:cs typeface="Times New Roman" panose="02020603050405020304" pitchFamily="18" charset="0"/>
              </a:rPr>
              <a:t>20</a:t>
            </a:r>
            <a:r>
              <a:rPr lang="zh-CN" sz="1600" b="0" dirty="0">
                <a:latin typeface="Times New Roman" panose="02020603050405020304" pitchFamily="18" charset="0"/>
                <a:ea typeface="微软雅黑" panose="020B0503020204020204" pitchFamily="34" charset="-122"/>
                <a:cs typeface="Times New Roman" panose="02020603050405020304" pitchFamily="18" charset="0"/>
              </a:rPr>
              <a:t>多种物流方式、多种信贷服务及其他的增值服务；大龙网属于跨境</a:t>
            </a:r>
            <a:r>
              <a:rPr lang="en-US" sz="1600" b="0" dirty="0">
                <a:latin typeface="Times New Roman" panose="02020603050405020304" pitchFamily="18" charset="0"/>
                <a:ea typeface="微软雅黑" panose="020B0503020204020204" pitchFamily="34" charset="-122"/>
                <a:cs typeface="Times New Roman" panose="02020603050405020304" pitchFamily="18" charset="0"/>
              </a:rPr>
              <a:t>O2O</a:t>
            </a:r>
            <a:r>
              <a:rPr lang="zh-CN" sz="1600" b="0" dirty="0">
                <a:latin typeface="Times New Roman" panose="02020603050405020304" pitchFamily="18" charset="0"/>
                <a:ea typeface="微软雅黑" panose="020B0503020204020204" pitchFamily="34" charset="-122"/>
                <a:cs typeface="Times New Roman" panose="02020603050405020304" pitchFamily="18" charset="0"/>
              </a:rPr>
              <a:t>模式，它建立了云库房，实现了本土化运营；兰亭集势具有供应链优势，营销能力强，采取了本土化举措。在选择时，卖家需根据自己产品的特点及所需的服务和平台的特点进行匹配，看哪个平台最符合自己的要求。</a:t>
            </a:r>
            <a:endParaRPr lang="en-US" altLang="zh-CN" sz="1600" b="0" dirty="0">
              <a:latin typeface="Times New Roman" panose="02020603050405020304" pitchFamily="18" charset="0"/>
              <a:ea typeface="微软雅黑" panose="020B0503020204020204" pitchFamily="34" charset="-122"/>
              <a:cs typeface="Times New Roman" panose="02020603050405020304" pitchFamily="18" charset="0"/>
            </a:endParaRPr>
          </a:p>
          <a:p>
            <a:pPr marL="742950" lvl="1" indent="-285750" fontAlgn="auto">
              <a:lnSpc>
                <a:spcPct val="150000"/>
              </a:lnSpc>
              <a:buFont typeface="Wingdings" panose="05000000000000000000" charset="0"/>
              <a:buChar char="Ø"/>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2022</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年，速卖通平台上线了“全托管服务”。服务上线后，全球速卖通卖家开通全托管店铺后，只需做好货物生产、报价和备货入库，之后的销售、运营、物流、售后等就全部交由全球速卖通平台处理。</a:t>
            </a:r>
            <a:endPar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8828"/>
          <a:stretch>
            <a:fillRect/>
          </a:stretch>
        </p:blipFill>
        <p:spPr>
          <a:xfrm>
            <a:off x="-1" y="-1"/>
            <a:ext cx="12190413" cy="6859589"/>
          </a:xfrm>
          <a:prstGeom prst="rect">
            <a:avLst/>
          </a:prstGeom>
        </p:spPr>
      </p:pic>
      <p:sp>
        <p:nvSpPr>
          <p:cNvPr id="2" name="e7d195523061f1c0" descr="e7d195523061f1c01da5a1f0837ac25283df40ff0a16bfd61AE6AB84AD7EB485CA8019BF267F2027DE2BF09650313B56A435BB3664F8B916CA3777391AC088C283181605E184D6D6879568EB73EB808A103F0784C8DFC3E9CDD14B61FDDA6A8A6237D2DFE3BBAEC8979D824A43E015648F6CB3D1F8D3E352A4BDC9925C075CFF312C4A0BE75FDF5C" hidden="1"/>
          <p:cNvSpPr txBox="1"/>
          <p:nvPr/>
        </p:nvSpPr>
        <p:spPr>
          <a:xfrm>
            <a:off x="-237036" y="1201433"/>
            <a:ext cx="268743" cy="676863"/>
          </a:xfrm>
          <a:prstGeom prst="rect">
            <a:avLst/>
          </a:prstGeom>
          <a:noFill/>
        </p:spPr>
        <p:txBody>
          <a:bodyPr vert="wordArtVert" lIns="60936" tIns="30468" rIns="60936" bIns="30468" rtlCol="0">
            <a:spAutoFit/>
          </a:bodyPr>
          <a:lstStyle/>
          <a:p>
            <a:r>
              <a:rPr lang="en-US" altLang="zh-CN" sz="100"/>
              <a:t>e7d195523061f1c01da5a1f0837ac25283df40ff0a16bfd61AE6AB84AD7EB485CA8019BF267F2027DE2BF09650313B56A435BB3664F8B916CA3777391AC088C283181605E184D6D6879568EB73EB808A103F0784C8DFC3E9CDD14B61FDDA6A8A6237D2DFE3BBAEC8979D824A43E015648F6CB3D1F8D3E352A4BDC9925C075CFF312C4A0BE75FDF5C</a:t>
            </a:r>
            <a:endParaRPr lang="zh-CN" altLang="en-US" sz="100"/>
          </a:p>
        </p:txBody>
      </p:sp>
      <p:sp>
        <p:nvSpPr>
          <p:cNvPr id="5" name="矩形 4"/>
          <p:cNvSpPr/>
          <p:nvPr/>
        </p:nvSpPr>
        <p:spPr>
          <a:xfrm>
            <a:off x="3581467" y="0"/>
            <a:ext cx="8558686" cy="6859588"/>
          </a:xfrm>
          <a:prstGeom prst="rect">
            <a:avLst/>
          </a:prstGeom>
          <a:solidFill>
            <a:schemeClr val="bg1">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lIns="121908" tIns="60954" rIns="121908" bIns="60954" rtlCol="0" anchor="ctr"/>
          <a:lstStyle/>
          <a:p>
            <a:pPr algn="ctr"/>
            <a:endParaRPr kumimoji="1" lang="zh-CN" altLang="en-US"/>
          </a:p>
        </p:txBody>
      </p:sp>
      <p:sp>
        <p:nvSpPr>
          <p:cNvPr id="9" name="矩形 8" descr="e7d195523061f1c01da5a1f0837ac25283df40ff0a16bfd61AE6AB84AD7EB485CA8019BF267F2027DE2BF09650313B56A435BB3664F8B916CA3777391AC088C283181605E184D6D6879568EB73EB808A103F0784C8DFC3E9CDD14B61FDDA6A8A6237D2DFE3BBAEC8979D824A43E015648F6CB3D1F8D3E352A4BDC9925C075CFF312C4A0BE75FDF5C"/>
          <p:cNvSpPr/>
          <p:nvPr/>
        </p:nvSpPr>
        <p:spPr>
          <a:xfrm>
            <a:off x="6135575" y="3153904"/>
            <a:ext cx="4781351" cy="553986"/>
          </a:xfrm>
          <a:prstGeom prst="rect">
            <a:avLst/>
          </a:prstGeom>
          <a:noFill/>
        </p:spPr>
        <p:txBody>
          <a:bodyPr wrap="square" lIns="121908" tIns="60954" rIns="121908" bIns="60954">
            <a:spAutoFit/>
          </a:bodyPr>
          <a:lstStyle/>
          <a:p>
            <a:r>
              <a:rPr lang="zh-CN" altLang="en-US" sz="28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多平台运行的优势和难点</a:t>
            </a:r>
          </a:p>
        </p:txBody>
      </p:sp>
      <p:sp>
        <p:nvSpPr>
          <p:cNvPr id="16" name="矩形 15" descr="e7d195523061f1c01da5a1f0837ac25283df40ff0a16bfd61AE6AB84AD7EB485CA8019BF267F2027DE2BF09650313B56A435BB3664F8B916CA3777391AC088C283181605E184D6D6879568EB73EB808A103F0784C8DFC3E9CDD14B61FDDA6A8A6237D2DFE3BBAEC8979D824A43E015648F6CB3D1F8D3E352A4BDC9925C075CFF312C4A0BE75FDF5C"/>
          <p:cNvSpPr/>
          <p:nvPr/>
        </p:nvSpPr>
        <p:spPr>
          <a:xfrm>
            <a:off x="4806885" y="3162489"/>
            <a:ext cx="736716" cy="538597"/>
          </a:xfrm>
          <a:prstGeom prst="rect">
            <a:avLst/>
          </a:prstGeom>
          <a:solidFill>
            <a:srgbClr val="0070C0"/>
          </a:solidFill>
        </p:spPr>
        <p:txBody>
          <a:bodyPr wrap="none" lIns="121908" tIns="60954" rIns="121908" bIns="60954">
            <a:spAutoFit/>
          </a:bodyPr>
          <a:lstStyle/>
          <a:p>
            <a:pPr lvl="0"/>
            <a:r>
              <a:rPr lang="en-US" altLang="zh-CN" sz="27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2.3</a:t>
            </a:r>
          </a:p>
        </p:txBody>
      </p:sp>
    </p:spTree>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6"/>
          <p:cNvSpPr/>
          <p:nvPr/>
        </p:nvSpPr>
        <p:spPr>
          <a:xfrm>
            <a:off x="793031" y="207058"/>
            <a:ext cx="4702175" cy="52197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l" eaLnBrk="1" hangingPunct="1">
              <a:spcBef>
                <a:spcPct val="0"/>
              </a:spcBef>
              <a:buFontTx/>
              <a:buNone/>
            </a:pPr>
            <a:r>
              <a:rPr lang="en-US" altLang="zh-CN" sz="2800" dirty="0">
                <a:solidFill>
                  <a:schemeClr val="bg1"/>
                </a:solidFill>
                <a:latin typeface="微软雅黑" panose="020B0503020204020204" pitchFamily="34" charset="-122"/>
                <a:ea typeface="微软雅黑" panose="020B0503020204020204" pitchFamily="34" charset="-122"/>
                <a:sym typeface="+mn-ea"/>
              </a:rPr>
              <a:t>2.3 </a:t>
            </a:r>
            <a:r>
              <a:rPr lang="zh-CN" altLang="en-US" sz="2800" dirty="0">
                <a:solidFill>
                  <a:schemeClr val="bg1"/>
                </a:solidFill>
                <a:latin typeface="微软雅黑" panose="020B0503020204020204" pitchFamily="34" charset="-122"/>
                <a:ea typeface="微软雅黑" panose="020B0503020204020204" pitchFamily="34" charset="-122"/>
                <a:sym typeface="+mn-ea"/>
              </a:rPr>
              <a:t>多平台运行的优势和难点</a:t>
            </a:r>
          </a:p>
        </p:txBody>
      </p:sp>
      <p:sp>
        <p:nvSpPr>
          <p:cNvPr id="2" name="文本框 1"/>
          <p:cNvSpPr txBox="1"/>
          <p:nvPr/>
        </p:nvSpPr>
        <p:spPr>
          <a:xfrm>
            <a:off x="1942465" y="1226820"/>
            <a:ext cx="7849235" cy="4246245"/>
          </a:xfrm>
          <a:prstGeom prst="rect">
            <a:avLst/>
          </a:prstGeom>
          <a:noFill/>
          <a:ln w="9525">
            <a:noFill/>
          </a:ln>
        </p:spPr>
        <p:txBody>
          <a:bodyPr wrap="square">
            <a:spAutoFit/>
          </a:bodyPr>
          <a:lstStyle/>
          <a:p>
            <a:pPr indent="0" fontAlgn="auto">
              <a:lnSpc>
                <a:spcPct val="150000"/>
              </a:lnSpc>
              <a:buFont typeface="Wingdings" panose="05000000000000000000" charset="0"/>
              <a:buNone/>
            </a:pPr>
            <a:r>
              <a:rPr lang="zh-CN" sz="1800" b="1">
                <a:cs typeface="方正黑体简体" charset="0"/>
              </a:rPr>
              <a:t>优势：</a:t>
            </a:r>
            <a:endParaRPr lang="zh-CN" sz="1800" b="0">
              <a:cs typeface="方正黑体简体" charset="0"/>
            </a:endParaRPr>
          </a:p>
          <a:p>
            <a:pPr marL="742950" lvl="1" indent="-285750" fontAlgn="auto">
              <a:lnSpc>
                <a:spcPct val="150000"/>
              </a:lnSpc>
              <a:buFont typeface="Wingdings" panose="05000000000000000000" charset="0"/>
              <a:buChar char="Ø"/>
            </a:pPr>
            <a:r>
              <a:rPr lang="zh-CN" sz="1800" b="0">
                <a:cs typeface="方正宋一简体" charset="0"/>
              </a:rPr>
              <a:t>市场多元化</a:t>
            </a:r>
          </a:p>
          <a:p>
            <a:pPr marL="742950" lvl="1" indent="-285750" fontAlgn="auto">
              <a:lnSpc>
                <a:spcPct val="150000"/>
              </a:lnSpc>
              <a:buFont typeface="Wingdings" panose="05000000000000000000" charset="0"/>
              <a:buChar char="Ø"/>
            </a:pPr>
            <a:r>
              <a:rPr lang="zh-CN" sz="1800" b="0">
                <a:cs typeface="方正宋一简体" charset="0"/>
              </a:rPr>
              <a:t>渠道多元化</a:t>
            </a:r>
          </a:p>
          <a:p>
            <a:pPr marL="742950" lvl="1" indent="-285750" fontAlgn="auto">
              <a:lnSpc>
                <a:spcPct val="150000"/>
              </a:lnSpc>
              <a:buFont typeface="Wingdings" panose="05000000000000000000" charset="0"/>
              <a:buChar char="Ø"/>
            </a:pPr>
            <a:r>
              <a:rPr lang="zh-CN" sz="1800" b="0">
                <a:cs typeface="方正宋一简体" charset="0"/>
              </a:rPr>
              <a:t>产品多元化</a:t>
            </a:r>
          </a:p>
          <a:p>
            <a:pPr marL="742950" lvl="1" indent="-285750" fontAlgn="auto">
              <a:lnSpc>
                <a:spcPct val="150000"/>
              </a:lnSpc>
              <a:buFont typeface="Wingdings" panose="05000000000000000000" charset="0"/>
              <a:buChar char="Ø"/>
            </a:pPr>
            <a:r>
              <a:rPr lang="zh-CN" sz="1800" b="0">
                <a:cs typeface="方正宋一简体" charset="0"/>
              </a:rPr>
              <a:t>推广多元化</a:t>
            </a:r>
          </a:p>
          <a:p>
            <a:pPr marL="742950" lvl="1" indent="-285750" fontAlgn="auto">
              <a:lnSpc>
                <a:spcPct val="150000"/>
              </a:lnSpc>
              <a:buFont typeface="Wingdings" panose="05000000000000000000" charset="0"/>
              <a:buChar char="Ø"/>
            </a:pPr>
            <a:r>
              <a:rPr lang="zh-CN" sz="1800" b="0">
                <a:cs typeface="方正宋一简体" charset="0"/>
              </a:rPr>
              <a:t>服务多元化</a:t>
            </a:r>
          </a:p>
          <a:p>
            <a:pPr indent="0" fontAlgn="auto">
              <a:lnSpc>
                <a:spcPct val="150000"/>
              </a:lnSpc>
            </a:pPr>
            <a:r>
              <a:rPr lang="zh-CN" altLang="en-US" sz="1800" b="1"/>
              <a:t>难点：</a:t>
            </a:r>
            <a:endParaRPr lang="zh-CN" altLang="en-US" sz="1800"/>
          </a:p>
          <a:p>
            <a:pPr marL="742950" lvl="1" indent="-285750" fontAlgn="auto">
              <a:lnSpc>
                <a:spcPct val="150000"/>
              </a:lnSpc>
              <a:buFont typeface="Wingdings" panose="05000000000000000000" charset="0"/>
              <a:buChar char="Ø"/>
            </a:pPr>
            <a:r>
              <a:rPr lang="zh-CN" sz="1800">
                <a:cs typeface="方正宋一简体" charset="0"/>
                <a:sym typeface="+mn-ea"/>
              </a:rPr>
              <a:t>选择跨境电商平台难</a:t>
            </a:r>
            <a:endParaRPr lang="zh-CN" altLang="en-US" sz="1800"/>
          </a:p>
          <a:p>
            <a:pPr marL="742950" lvl="1" indent="-285750" fontAlgn="auto">
              <a:lnSpc>
                <a:spcPct val="150000"/>
              </a:lnSpc>
              <a:buFont typeface="Wingdings" panose="05000000000000000000" charset="0"/>
              <a:buChar char="Ø"/>
            </a:pPr>
            <a:r>
              <a:rPr lang="zh-CN" sz="1800">
                <a:cs typeface="方正宋一简体" charset="0"/>
                <a:sym typeface="+mn-ea"/>
              </a:rPr>
              <a:t>网上商店建设难</a:t>
            </a:r>
            <a:endParaRPr lang="zh-CN" altLang="en-US" sz="1800"/>
          </a:p>
          <a:p>
            <a:pPr marL="742950" lvl="1" indent="-285750" fontAlgn="auto">
              <a:lnSpc>
                <a:spcPct val="150000"/>
              </a:lnSpc>
              <a:buFont typeface="Wingdings" panose="05000000000000000000" charset="0"/>
              <a:buChar char="Ø"/>
            </a:pPr>
            <a:r>
              <a:rPr lang="zh-CN" sz="1800">
                <a:cs typeface="方正宋一简体" charset="0"/>
                <a:sym typeface="+mn-ea"/>
              </a:rPr>
              <a:t>业务推广难</a:t>
            </a:r>
            <a:endParaRPr lang="zh-CN" altLang="en-US" sz="1800"/>
          </a:p>
        </p:txBody>
      </p:sp>
    </p:spTree>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8828"/>
          <a:stretch>
            <a:fillRect/>
          </a:stretch>
        </p:blipFill>
        <p:spPr>
          <a:xfrm>
            <a:off x="-1" y="-1"/>
            <a:ext cx="12190413" cy="6859589"/>
          </a:xfrm>
          <a:prstGeom prst="rect">
            <a:avLst/>
          </a:prstGeom>
        </p:spPr>
      </p:pic>
      <p:sp>
        <p:nvSpPr>
          <p:cNvPr id="2" name="e7d195523061f1c0" descr="e7d195523061f1c01da5a1f0837ac25283df40ff0a16bfd61AE6AB84AD7EB485CA8019BF267F2027DE2BF09650313B56A435BB3664F8B916CA3777391AC088C283181605E184D6D6879568EB73EB808A103F0784C8DFC3E9CDD14B61FDDA6A8A6237D2DFE3BBAEC8979D824A43E015648F6CB3D1F8D3E352A4BDC9925C075CFF312C4A0BE75FDF5C" hidden="1"/>
          <p:cNvSpPr txBox="1"/>
          <p:nvPr/>
        </p:nvSpPr>
        <p:spPr>
          <a:xfrm>
            <a:off x="-237036" y="1201433"/>
            <a:ext cx="268743" cy="676863"/>
          </a:xfrm>
          <a:prstGeom prst="rect">
            <a:avLst/>
          </a:prstGeom>
          <a:noFill/>
        </p:spPr>
        <p:txBody>
          <a:bodyPr vert="wordArtVert" lIns="60936" tIns="30468" rIns="60936" bIns="30468" rtlCol="0">
            <a:spAutoFit/>
          </a:bodyPr>
          <a:lstStyle/>
          <a:p>
            <a:r>
              <a:rPr lang="en-US" altLang="zh-CN" sz="100"/>
              <a:t>e7d195523061f1c01da5a1f0837ac25283df40ff0a16bfd61AE6AB84AD7EB485CA8019BF267F2027DE2BF09650313B56A435BB3664F8B916CA3777391AC088C283181605E184D6D6879568EB73EB808A103F0784C8DFC3E9CDD14B61FDDA6A8A6237D2DFE3BBAEC8979D824A43E015648F6CB3D1F8D3E352A4BDC9925C075CFF312C4A0BE75FDF5C</a:t>
            </a:r>
            <a:endParaRPr lang="zh-CN" altLang="en-US" sz="100"/>
          </a:p>
        </p:txBody>
      </p:sp>
      <p:sp>
        <p:nvSpPr>
          <p:cNvPr id="5" name="矩形 4"/>
          <p:cNvSpPr/>
          <p:nvPr/>
        </p:nvSpPr>
        <p:spPr>
          <a:xfrm>
            <a:off x="3632362" y="-1"/>
            <a:ext cx="8558686" cy="6859588"/>
          </a:xfrm>
          <a:prstGeom prst="rect">
            <a:avLst/>
          </a:prstGeom>
          <a:solidFill>
            <a:schemeClr val="bg1">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lIns="121908" tIns="60954" rIns="121908" bIns="60954" rtlCol="0" anchor="ctr"/>
          <a:lstStyle/>
          <a:p>
            <a:pPr algn="ctr"/>
            <a:endParaRPr kumimoji="1" lang="zh-CN" altLang="en-US"/>
          </a:p>
        </p:txBody>
      </p:sp>
      <p:sp>
        <p:nvSpPr>
          <p:cNvPr id="9" name="矩形 8" descr="e7d195523061f1c01da5a1f0837ac25283df40ff0a16bfd61AE6AB84AD7EB485CA8019BF267F2027DE2BF09650313B56A435BB3664F8B916CA3777391AC088C283181605E184D6D6879568EB73EB808A103F0784C8DFC3E9CDD14B61FDDA6A8A6237D2DFE3BBAEC8979D824A43E015648F6CB3D1F8D3E352A4BDC9925C075CFF312C4A0BE75FDF5C"/>
          <p:cNvSpPr/>
          <p:nvPr/>
        </p:nvSpPr>
        <p:spPr>
          <a:xfrm>
            <a:off x="6478475" y="563104"/>
            <a:ext cx="4781351" cy="553986"/>
          </a:xfrm>
          <a:prstGeom prst="rect">
            <a:avLst/>
          </a:prstGeom>
          <a:noFill/>
        </p:spPr>
        <p:txBody>
          <a:bodyPr wrap="square" lIns="121908" tIns="60954" rIns="121908" bIns="60954">
            <a:spAutoFit/>
          </a:bodyPr>
          <a:lstStyle/>
          <a:p>
            <a:r>
              <a:rPr lang="zh-CN" altLang="en-US" sz="28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内容导航</a:t>
            </a:r>
          </a:p>
        </p:txBody>
      </p:sp>
      <p:grpSp>
        <p:nvGrpSpPr>
          <p:cNvPr id="15" name="组 14" descr="e7d195523061f1c01da5a1f0837ac25283df40ff0a16bfd61AE6AB84AD7EB485CA8019BF267F2027DE2BF09650313B56A435BB3664F8B916CA3777391AC088C283181605E184D6D6879568EB73EB808A103F0784C8DFC3E9CDD14B61FDDA6A8A6237D2DFE3BBAEC8979D824A43E015648F6CB3D1F8D3E352A4BDC9925C075CFF312C4A0BE75FDF5C"/>
          <p:cNvGrpSpPr/>
          <p:nvPr/>
        </p:nvGrpSpPr>
        <p:grpSpPr>
          <a:xfrm>
            <a:off x="4638017" y="5864736"/>
            <a:ext cx="6225576" cy="513556"/>
            <a:chOff x="-6350" y="4042277"/>
            <a:chExt cx="4669790" cy="385078"/>
          </a:xfrm>
        </p:grpSpPr>
        <p:cxnSp>
          <p:nvCxnSpPr>
            <p:cNvPr id="10" name="直线连接符 9"/>
            <p:cNvCxnSpPr/>
            <p:nvPr/>
          </p:nvCxnSpPr>
          <p:spPr>
            <a:xfrm>
              <a:off x="-6350" y="4234816"/>
              <a:ext cx="4669790" cy="0"/>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直线连接符 13"/>
            <p:cNvCxnSpPr/>
            <p:nvPr/>
          </p:nvCxnSpPr>
          <p:spPr>
            <a:xfrm>
              <a:off x="4404916" y="4042277"/>
              <a:ext cx="0" cy="385078"/>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6" name="Freeform 9"/>
          <p:cNvSpPr>
            <a:spLocks noEditPoints="1"/>
          </p:cNvSpPr>
          <p:nvPr/>
        </p:nvSpPr>
        <p:spPr bwMode="black">
          <a:xfrm>
            <a:off x="4514673" y="3647804"/>
            <a:ext cx="443342" cy="44334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C000">
              <a:alpha val="94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noAutofit/>
          </a:bodyPr>
          <a:lstStyle/>
          <a:p>
            <a:endParaRPr lang="en-US" b="1">
              <a:gradFill>
                <a:gsLst>
                  <a:gs pos="0">
                    <a:srgbClr val="FFFFFF"/>
                  </a:gs>
                  <a:gs pos="100000">
                    <a:srgbClr val="FFFFFF"/>
                  </a:gs>
                </a:gsLst>
                <a:lin ang="5400000" scaled="0"/>
              </a:gradFill>
              <a:latin typeface="+mj-lt"/>
            </a:endParaRPr>
          </a:p>
        </p:txBody>
      </p:sp>
      <p:sp>
        <p:nvSpPr>
          <p:cNvPr id="27" name="TextBox 26"/>
          <p:cNvSpPr txBox="1"/>
          <p:nvPr/>
        </p:nvSpPr>
        <p:spPr>
          <a:xfrm>
            <a:off x="5070077" y="3629481"/>
            <a:ext cx="5249579" cy="461665"/>
          </a:xfrm>
          <a:prstGeom prst="rect">
            <a:avLst/>
          </a:prstGeom>
          <a:solidFill>
            <a:srgbClr val="FFC000"/>
          </a:solidFill>
        </p:spPr>
        <p:txBody>
          <a:bodyPr wrap="square" rtlCol="0">
            <a:spAutoFit/>
          </a:bodyPr>
          <a:lstStyle/>
          <a:p>
            <a:endParaRPr lang="zh-CN" altLang="en-US" dirty="0">
              <a:solidFill>
                <a:schemeClr val="tx1">
                  <a:lumMod val="95000"/>
                  <a:lumOff val="5000"/>
                </a:schemeClr>
              </a:solidFill>
            </a:endParaRPr>
          </a:p>
        </p:txBody>
      </p:sp>
      <p:cxnSp>
        <p:nvCxnSpPr>
          <p:cNvPr id="12" name="直线连接符 11" descr="e7d195523061f1c01da5a1f0837ac25283df40ff0a16bfd61AE6AB84AD7EB485CA8019BF267F2027DE2BF09650313B56A435BB3664F8B916CA3777391AC088C283181605E184D6D6879568EB73EB808A103F0784C8DFC3E9CDD14B61FDDA6A8A6237D2DFE3BBAEC8979D824A43E015648F6CB3D1F8D3E352A4BDC9925C075CFF312C4A0BE75FDF5C"/>
          <p:cNvCxnSpPr/>
          <p:nvPr/>
        </p:nvCxnSpPr>
        <p:spPr>
          <a:xfrm>
            <a:off x="4638016" y="1274457"/>
            <a:ext cx="5534786" cy="0"/>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070078" y="1551929"/>
            <a:ext cx="4901236" cy="460375"/>
          </a:xfrm>
          <a:prstGeom prst="rect">
            <a:avLst/>
          </a:prstGeom>
          <a:noFill/>
        </p:spPr>
        <p:txBody>
          <a:bodyPr wrap="square" rtlCol="0">
            <a:spAutoFit/>
          </a:bodyPr>
          <a:lstStyle/>
          <a:p>
            <a:r>
              <a:rPr lang="zh-CN" altLang="zh-CN" dirty="0">
                <a:solidFill>
                  <a:schemeClr val="tx1">
                    <a:lumMod val="95000"/>
                    <a:lumOff val="5000"/>
                  </a:schemeClr>
                </a:solidFill>
              </a:rPr>
              <a:t>第一节</a:t>
            </a:r>
            <a:r>
              <a:rPr lang="en-US" altLang="zh-CN" dirty="0">
                <a:solidFill>
                  <a:schemeClr val="tx1">
                    <a:lumMod val="95000"/>
                    <a:lumOff val="5000"/>
                  </a:schemeClr>
                </a:solidFill>
              </a:rPr>
              <a:t>  </a:t>
            </a:r>
            <a:r>
              <a:rPr lang="zh-CN" altLang="en-US" dirty="0">
                <a:solidFill>
                  <a:schemeClr val="tx1">
                    <a:lumMod val="95000"/>
                    <a:lumOff val="5000"/>
                  </a:schemeClr>
                </a:solidFill>
              </a:rPr>
              <a:t>跨境电商的选品</a:t>
            </a:r>
          </a:p>
        </p:txBody>
      </p:sp>
      <p:sp>
        <p:nvSpPr>
          <p:cNvPr id="19" name="TextBox 18"/>
          <p:cNvSpPr txBox="1"/>
          <p:nvPr/>
        </p:nvSpPr>
        <p:spPr>
          <a:xfrm>
            <a:off x="5070078" y="3631343"/>
            <a:ext cx="4314190" cy="460375"/>
          </a:xfrm>
          <a:prstGeom prst="rect">
            <a:avLst/>
          </a:prstGeom>
          <a:noFill/>
        </p:spPr>
        <p:txBody>
          <a:bodyPr wrap="none" rtlCol="0">
            <a:spAutoFit/>
          </a:bodyPr>
          <a:lstStyle/>
          <a:p>
            <a:pPr lvl="0"/>
            <a:r>
              <a:rPr lang="zh-CN" altLang="en-US" dirty="0"/>
              <a:t>第三节  主要跨境电商平台介绍</a:t>
            </a:r>
          </a:p>
        </p:txBody>
      </p:sp>
      <p:sp>
        <p:nvSpPr>
          <p:cNvPr id="18" name="TextBox 17"/>
          <p:cNvSpPr txBox="1"/>
          <p:nvPr/>
        </p:nvSpPr>
        <p:spPr>
          <a:xfrm>
            <a:off x="5070078" y="2658311"/>
            <a:ext cx="4009390" cy="460375"/>
          </a:xfrm>
          <a:prstGeom prst="rect">
            <a:avLst/>
          </a:prstGeom>
          <a:noFill/>
        </p:spPr>
        <p:txBody>
          <a:bodyPr wrap="none" rtlCol="0">
            <a:spAutoFit/>
          </a:bodyPr>
          <a:lstStyle/>
          <a:p>
            <a:pPr lvl="0">
              <a:spcBef>
                <a:spcPct val="0"/>
              </a:spcBef>
            </a:pPr>
            <a:r>
              <a:rPr lang="zh-CN" altLang="en-US" dirty="0"/>
              <a:t>第二节  跨境电商的平台选择</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27"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8828"/>
          <a:stretch>
            <a:fillRect/>
          </a:stretch>
        </p:blipFill>
        <p:spPr>
          <a:xfrm>
            <a:off x="-1" y="-1"/>
            <a:ext cx="12190413" cy="6859589"/>
          </a:xfrm>
          <a:prstGeom prst="rect">
            <a:avLst/>
          </a:prstGeom>
        </p:spPr>
      </p:pic>
      <p:sp>
        <p:nvSpPr>
          <p:cNvPr id="2" name="e7d195523061f1c0" descr="e7d195523061f1c01da5a1f0837ac25283df40ff0a16bfd61AE6AB84AD7EB485CA8019BF267F2027DE2BF09650313B56A435BB3664F8B916CA3777391AC088C283181605E184D6D6879568EB73EB808A103F0784C8DFC3E9CDD14B61FDDA6A8A6237D2DFE3BBAEC8979D824A43E015648F6CB3D1F8D3E352A4BDC9925C075CFF312C4A0BE75FDF5C" hidden="1"/>
          <p:cNvSpPr txBox="1"/>
          <p:nvPr/>
        </p:nvSpPr>
        <p:spPr>
          <a:xfrm>
            <a:off x="-237036" y="1201433"/>
            <a:ext cx="268743" cy="676863"/>
          </a:xfrm>
          <a:prstGeom prst="rect">
            <a:avLst/>
          </a:prstGeom>
          <a:noFill/>
        </p:spPr>
        <p:txBody>
          <a:bodyPr vert="wordArtVert" lIns="60936" tIns="30468" rIns="60936" bIns="30468" rtlCol="0">
            <a:spAutoFit/>
          </a:bodyPr>
          <a:lstStyle/>
          <a:p>
            <a:r>
              <a:rPr lang="en-US" altLang="zh-CN" sz="100"/>
              <a:t>e7d195523061f1c01da5a1f0837ac25283df40ff0a16bfd61AE6AB84AD7EB485CA8019BF267F2027DE2BF09650313B56A435BB3664F8B916CA3777391AC088C283181605E184D6D6879568EB73EB808A103F0784C8DFC3E9CDD14B61FDDA6A8A6237D2DFE3BBAEC8979D824A43E015648F6CB3D1F8D3E352A4BDC9925C075CFF312C4A0BE75FDF5C</a:t>
            </a:r>
            <a:endParaRPr lang="zh-CN" altLang="en-US" sz="100"/>
          </a:p>
        </p:txBody>
      </p:sp>
      <p:sp>
        <p:nvSpPr>
          <p:cNvPr id="5" name="矩形 4"/>
          <p:cNvSpPr/>
          <p:nvPr/>
        </p:nvSpPr>
        <p:spPr>
          <a:xfrm>
            <a:off x="3581467" y="0"/>
            <a:ext cx="8558686" cy="6859588"/>
          </a:xfrm>
          <a:prstGeom prst="rect">
            <a:avLst/>
          </a:prstGeom>
          <a:solidFill>
            <a:schemeClr val="bg1">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lIns="121908" tIns="60954" rIns="121908" bIns="60954" rtlCol="0" anchor="ctr"/>
          <a:lstStyle/>
          <a:p>
            <a:pPr algn="ctr"/>
            <a:endParaRPr kumimoji="1" lang="zh-CN" altLang="en-US"/>
          </a:p>
        </p:txBody>
      </p:sp>
      <p:sp>
        <p:nvSpPr>
          <p:cNvPr id="9" name="矩形 8" descr="e7d195523061f1c01da5a1f0837ac25283df40ff0a16bfd61AE6AB84AD7EB485CA8019BF267F2027DE2BF09650313B56A435BB3664F8B916CA3777391AC088C283181605E184D6D6879568EB73EB808A103F0784C8DFC3E9CDD14B61FDDA6A8A6237D2DFE3BBAEC8979D824A43E015648F6CB3D1F8D3E352A4BDC9925C075CFF312C4A0BE75FDF5C"/>
          <p:cNvSpPr/>
          <p:nvPr/>
        </p:nvSpPr>
        <p:spPr>
          <a:xfrm>
            <a:off x="6478475" y="563104"/>
            <a:ext cx="5534784" cy="553986"/>
          </a:xfrm>
          <a:prstGeom prst="rect">
            <a:avLst/>
          </a:prstGeom>
          <a:noFill/>
        </p:spPr>
        <p:txBody>
          <a:bodyPr wrap="square" lIns="121908" tIns="60954" rIns="121908" bIns="60954">
            <a:spAutoFit/>
          </a:bodyPr>
          <a:lstStyle/>
          <a:p>
            <a:r>
              <a:rPr lang="zh-CN" altLang="en-US" sz="28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主要跨境电商平台的介绍</a:t>
            </a:r>
          </a:p>
        </p:txBody>
      </p:sp>
      <p:cxnSp>
        <p:nvCxnSpPr>
          <p:cNvPr id="12" name="直线连接符 11" descr="e7d195523061f1c01da5a1f0837ac25283df40ff0a16bfd61AE6AB84AD7EB485CA8019BF267F2027DE2BF09650313B56A435BB3664F8B916CA3777391AC088C283181605E184D6D6879568EB73EB808A103F0784C8DFC3E9CDD14B61FDDA6A8A6237D2DFE3BBAEC8979D824A43E015648F6CB3D1F8D3E352A4BDC9925C075CFF312C4A0BE75FDF5C"/>
          <p:cNvCxnSpPr/>
          <p:nvPr/>
        </p:nvCxnSpPr>
        <p:spPr>
          <a:xfrm>
            <a:off x="4638016" y="1274457"/>
            <a:ext cx="5534786" cy="0"/>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5" name="组 14" descr="e7d195523061f1c01da5a1f0837ac25283df40ff0a16bfd61AE6AB84AD7EB485CA8019BF267F2027DE2BF09650313B56A435BB3664F8B916CA3777391AC088C283181605E184D6D6879568EB73EB808A103F0784C8DFC3E9CDD14B61FDDA6A8A6237D2DFE3BBAEC8979D824A43E015648F6CB3D1F8D3E352A4BDC9925C075CFF312C4A0BE75FDF5C"/>
          <p:cNvGrpSpPr/>
          <p:nvPr/>
        </p:nvGrpSpPr>
        <p:grpSpPr>
          <a:xfrm>
            <a:off x="4638017" y="5864736"/>
            <a:ext cx="6225576" cy="513556"/>
            <a:chOff x="-6350" y="4042277"/>
            <a:chExt cx="4669790" cy="385078"/>
          </a:xfrm>
        </p:grpSpPr>
        <p:cxnSp>
          <p:nvCxnSpPr>
            <p:cNvPr id="10" name="直线连接符 9"/>
            <p:cNvCxnSpPr/>
            <p:nvPr/>
          </p:nvCxnSpPr>
          <p:spPr>
            <a:xfrm>
              <a:off x="-6350" y="4234816"/>
              <a:ext cx="4669790" cy="0"/>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直线连接符 13"/>
            <p:cNvCxnSpPr/>
            <p:nvPr/>
          </p:nvCxnSpPr>
          <p:spPr>
            <a:xfrm>
              <a:off x="4404916" y="4042277"/>
              <a:ext cx="0" cy="385078"/>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6" name="矩形 15" descr="e7d195523061f1c01da5a1f0837ac25283df40ff0a16bfd61AE6AB84AD7EB485CA8019BF267F2027DE2BF09650313B56A435BB3664F8B916CA3777391AC088C283181605E184D6D6879568EB73EB808A103F0784C8DFC3E9CDD14B61FDDA6A8A6237D2DFE3BBAEC8979D824A43E015648F6CB3D1F8D3E352A4BDC9925C075CFF312C4A0BE75FDF5C"/>
          <p:cNvSpPr/>
          <p:nvPr/>
        </p:nvSpPr>
        <p:spPr>
          <a:xfrm>
            <a:off x="4958015" y="532319"/>
            <a:ext cx="1284943" cy="538597"/>
          </a:xfrm>
          <a:prstGeom prst="rect">
            <a:avLst/>
          </a:prstGeom>
          <a:solidFill>
            <a:srgbClr val="0070C0"/>
          </a:solidFill>
        </p:spPr>
        <p:txBody>
          <a:bodyPr wrap="none" lIns="121908" tIns="60954" rIns="121908" bIns="60954">
            <a:spAutoFit/>
          </a:bodyPr>
          <a:lstStyle/>
          <a:p>
            <a:pPr lvl="0"/>
            <a:r>
              <a:rPr lang="zh-CN" altLang="en-US" sz="27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第三节</a:t>
            </a:r>
          </a:p>
        </p:txBody>
      </p:sp>
      <p:sp>
        <p:nvSpPr>
          <p:cNvPr id="25606" name="矩形 12"/>
          <p:cNvSpPr/>
          <p:nvPr/>
        </p:nvSpPr>
        <p:spPr>
          <a:xfrm>
            <a:off x="5131435" y="1831340"/>
            <a:ext cx="4810587" cy="2778774"/>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l" eaLnBrk="1" hangingPunct="1">
              <a:lnSpc>
                <a:spcPct val="200000"/>
              </a:lnSpc>
              <a:spcBef>
                <a:spcPct val="0"/>
              </a:spcBef>
              <a:buFontTx/>
              <a:buNone/>
            </a:pPr>
            <a:r>
              <a:rPr lang="en-US" altLang="zh-CN" sz="1800" dirty="0">
                <a:latin typeface="微软雅黑" panose="020B0503020204020204" pitchFamily="34" charset="-122"/>
                <a:ea typeface="微软雅黑" panose="020B0503020204020204" pitchFamily="34" charset="-122"/>
              </a:rPr>
              <a:t>3.1 AliExpress</a:t>
            </a:r>
            <a:r>
              <a:rPr lang="zh-CN" altLang="en-US" sz="1800" dirty="0">
                <a:latin typeface="微软雅黑" panose="020B0503020204020204" pitchFamily="34" charset="-122"/>
                <a:ea typeface="微软雅黑" panose="020B0503020204020204" pitchFamily="34" charset="-122"/>
              </a:rPr>
              <a:t>平台</a:t>
            </a:r>
          </a:p>
          <a:p>
            <a:pPr marL="0" lvl="0" indent="0" algn="l" eaLnBrk="1" hangingPunct="1">
              <a:lnSpc>
                <a:spcPct val="200000"/>
              </a:lnSpc>
              <a:spcBef>
                <a:spcPct val="0"/>
              </a:spcBef>
              <a:buFontTx/>
              <a:buNone/>
            </a:pPr>
            <a:r>
              <a:rPr lang="en-US" altLang="zh-CN" sz="1800" dirty="0">
                <a:latin typeface="微软雅黑" panose="020B0503020204020204" pitchFamily="34" charset="-122"/>
                <a:ea typeface="微软雅黑" panose="020B0503020204020204" pitchFamily="34" charset="-122"/>
                <a:sym typeface="+mn-ea"/>
              </a:rPr>
              <a:t>3.2 Amazon</a:t>
            </a:r>
            <a:r>
              <a:rPr lang="zh-CN" altLang="en-US" sz="1800" dirty="0">
                <a:latin typeface="微软雅黑" panose="020B0503020204020204" pitchFamily="34" charset="-122"/>
                <a:ea typeface="微软雅黑" panose="020B0503020204020204" pitchFamily="34" charset="-122"/>
                <a:sym typeface="+mn-ea"/>
              </a:rPr>
              <a:t>平台</a:t>
            </a:r>
          </a:p>
          <a:p>
            <a:pPr marL="0" lvl="0" indent="0" algn="l" eaLnBrk="1" hangingPunct="1">
              <a:lnSpc>
                <a:spcPct val="200000"/>
              </a:lnSpc>
              <a:spcBef>
                <a:spcPct val="0"/>
              </a:spcBef>
              <a:buFontTx/>
              <a:buNone/>
            </a:pPr>
            <a:r>
              <a:rPr lang="en-US" altLang="zh-CN" sz="1800" dirty="0">
                <a:latin typeface="微软雅黑" panose="020B0503020204020204" pitchFamily="34" charset="-122"/>
                <a:ea typeface="微软雅黑" panose="020B0503020204020204" pitchFamily="34" charset="-122"/>
                <a:sym typeface="+mn-ea"/>
              </a:rPr>
              <a:t>3.3 eBay</a:t>
            </a:r>
            <a:r>
              <a:rPr lang="zh-CN" altLang="en-US" sz="1800" dirty="0">
                <a:latin typeface="微软雅黑" panose="020B0503020204020204" pitchFamily="34" charset="-122"/>
                <a:ea typeface="微软雅黑" panose="020B0503020204020204" pitchFamily="34" charset="-122"/>
                <a:sym typeface="+mn-ea"/>
              </a:rPr>
              <a:t>平台</a:t>
            </a:r>
          </a:p>
          <a:p>
            <a:pPr marL="0" lvl="0" indent="0" algn="l" eaLnBrk="1" hangingPunct="1">
              <a:lnSpc>
                <a:spcPct val="200000"/>
              </a:lnSpc>
              <a:spcBef>
                <a:spcPct val="0"/>
              </a:spcBef>
              <a:buFontTx/>
              <a:buNone/>
            </a:pPr>
            <a:r>
              <a:rPr lang="en-US" altLang="zh-CN" sz="1800" dirty="0">
                <a:latin typeface="微软雅黑" panose="020B0503020204020204" pitchFamily="34" charset="-122"/>
                <a:ea typeface="微软雅黑" panose="020B0503020204020204" pitchFamily="34" charset="-122"/>
                <a:sym typeface="+mn-ea"/>
              </a:rPr>
              <a:t>3.4 Wish</a:t>
            </a:r>
            <a:r>
              <a:rPr lang="zh-CN" altLang="en-US" sz="1800" dirty="0">
                <a:latin typeface="微软雅黑" panose="020B0503020204020204" pitchFamily="34" charset="-122"/>
                <a:ea typeface="微软雅黑" panose="020B0503020204020204" pitchFamily="34" charset="-122"/>
                <a:sym typeface="+mn-ea"/>
              </a:rPr>
              <a:t>平台</a:t>
            </a:r>
          </a:p>
          <a:p>
            <a:pPr marL="0" lvl="0" indent="0" algn="l" eaLnBrk="1" hangingPunct="1">
              <a:lnSpc>
                <a:spcPct val="200000"/>
              </a:lnSpc>
              <a:spcBef>
                <a:spcPct val="0"/>
              </a:spcBef>
              <a:buFontTx/>
              <a:buNone/>
            </a:pPr>
            <a:endParaRPr lang="zh-CN" altLang="en-US" sz="18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8828"/>
          <a:stretch>
            <a:fillRect/>
          </a:stretch>
        </p:blipFill>
        <p:spPr>
          <a:xfrm>
            <a:off x="-1" y="-1"/>
            <a:ext cx="12190413" cy="6859589"/>
          </a:xfrm>
          <a:prstGeom prst="rect">
            <a:avLst/>
          </a:prstGeom>
        </p:spPr>
      </p:pic>
      <p:sp>
        <p:nvSpPr>
          <p:cNvPr id="2" name="e7d195523061f1c0" descr="e7d195523061f1c01da5a1f0837ac25283df40ff0a16bfd61AE6AB84AD7EB485CA8019BF267F2027DE2BF09650313B56A435BB3664F8B916CA3777391AC088C283181605E184D6D6879568EB73EB808A103F0784C8DFC3E9CDD14B61FDDA6A8A6237D2DFE3BBAEC8979D824A43E015648F6CB3D1F8D3E352A4BDC9925C075CFF312C4A0BE75FDF5C" hidden="1"/>
          <p:cNvSpPr txBox="1"/>
          <p:nvPr/>
        </p:nvSpPr>
        <p:spPr>
          <a:xfrm>
            <a:off x="-237036" y="1201433"/>
            <a:ext cx="268743" cy="676863"/>
          </a:xfrm>
          <a:prstGeom prst="rect">
            <a:avLst/>
          </a:prstGeom>
          <a:noFill/>
        </p:spPr>
        <p:txBody>
          <a:bodyPr vert="wordArtVert" lIns="60936" tIns="30468" rIns="60936" bIns="30468" rtlCol="0">
            <a:spAutoFit/>
          </a:bodyPr>
          <a:lstStyle/>
          <a:p>
            <a:r>
              <a:rPr lang="en-US" altLang="zh-CN" sz="100"/>
              <a:t>e7d195523061f1c01da5a1f0837ac25283df40ff0a16bfd61AE6AB84AD7EB485CA8019BF267F2027DE2BF09650313B56A435BB3664F8B916CA3777391AC088C283181605E184D6D6879568EB73EB808A103F0784C8DFC3E9CDD14B61FDDA6A8A6237D2DFE3BBAEC8979D824A43E015648F6CB3D1F8D3E352A4BDC9925C075CFF312C4A0BE75FDF5C</a:t>
            </a:r>
            <a:endParaRPr lang="zh-CN" altLang="en-US" sz="100"/>
          </a:p>
        </p:txBody>
      </p:sp>
      <p:sp>
        <p:nvSpPr>
          <p:cNvPr id="5" name="矩形 4"/>
          <p:cNvSpPr/>
          <p:nvPr/>
        </p:nvSpPr>
        <p:spPr>
          <a:xfrm>
            <a:off x="3581467" y="0"/>
            <a:ext cx="8558686" cy="6859588"/>
          </a:xfrm>
          <a:prstGeom prst="rect">
            <a:avLst/>
          </a:prstGeom>
          <a:solidFill>
            <a:schemeClr val="bg1">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lIns="121908" tIns="60954" rIns="121908" bIns="60954" rtlCol="0" anchor="ctr"/>
          <a:lstStyle/>
          <a:p>
            <a:pPr algn="ctr"/>
            <a:endParaRPr kumimoji="1" lang="zh-CN" altLang="en-US"/>
          </a:p>
        </p:txBody>
      </p:sp>
      <p:sp>
        <p:nvSpPr>
          <p:cNvPr id="9" name="矩形 8" descr="e7d195523061f1c01da5a1f0837ac25283df40ff0a16bfd61AE6AB84AD7EB485CA8019BF267F2027DE2BF09650313B56A435BB3664F8B916CA3777391AC088C283181605E184D6D6879568EB73EB808A103F0784C8DFC3E9CDD14B61FDDA6A8A6237D2DFE3BBAEC8979D824A43E015648F6CB3D1F8D3E352A4BDC9925C075CFF312C4A0BE75FDF5C"/>
          <p:cNvSpPr/>
          <p:nvPr/>
        </p:nvSpPr>
        <p:spPr>
          <a:xfrm>
            <a:off x="6135575" y="3153904"/>
            <a:ext cx="5236236" cy="553986"/>
          </a:xfrm>
          <a:prstGeom prst="rect">
            <a:avLst/>
          </a:prstGeom>
          <a:noFill/>
        </p:spPr>
        <p:txBody>
          <a:bodyPr wrap="square" lIns="121908" tIns="60954" rIns="121908" bIns="60954">
            <a:spAutoFit/>
          </a:bodyPr>
          <a:lstStyle/>
          <a:p>
            <a:r>
              <a:rPr lang="en-US" altLang="zh-CN" sz="28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AliExpress</a:t>
            </a:r>
            <a:r>
              <a:rPr lang="zh-CN" altLang="en-US" sz="28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平台</a:t>
            </a:r>
          </a:p>
        </p:txBody>
      </p:sp>
      <p:sp>
        <p:nvSpPr>
          <p:cNvPr id="16" name="矩形 15" descr="e7d195523061f1c01da5a1f0837ac25283df40ff0a16bfd61AE6AB84AD7EB485CA8019BF267F2027DE2BF09650313B56A435BB3664F8B916CA3777391AC088C283181605E184D6D6879568EB73EB808A103F0784C8DFC3E9CDD14B61FDDA6A8A6237D2DFE3BBAEC8979D824A43E015648F6CB3D1F8D3E352A4BDC9925C075CFF312C4A0BE75FDF5C"/>
          <p:cNvSpPr/>
          <p:nvPr/>
        </p:nvSpPr>
        <p:spPr>
          <a:xfrm>
            <a:off x="4806885" y="3162489"/>
            <a:ext cx="736716" cy="538597"/>
          </a:xfrm>
          <a:prstGeom prst="rect">
            <a:avLst/>
          </a:prstGeom>
          <a:solidFill>
            <a:srgbClr val="0070C0"/>
          </a:solidFill>
        </p:spPr>
        <p:txBody>
          <a:bodyPr wrap="none" lIns="121908" tIns="60954" rIns="121908" bIns="60954">
            <a:spAutoFit/>
          </a:bodyPr>
          <a:lstStyle/>
          <a:p>
            <a:pPr lvl="0"/>
            <a:r>
              <a:rPr lang="en-US" altLang="zh-CN" sz="27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3.1</a:t>
            </a: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等腰三角形 6" descr="e7d195523061f1c01da5a1f0837ac25283df40ff0a16bfd61AE6AB84AD7EB485CA8019BF267F2027DE2BF09650313B56A435BB3664F8B916CA3777391AC088C283181605E184D6D6879568EB73EB808A103F0784C8DFC3E9CDD14B61FDDA6A8A6237D2DFE3BBAEC8979D824A43E015648F6CB3D1F8D3E352A4BDC9925C075CFF312C4A0BE75FDF5C"/>
          <p:cNvSpPr/>
          <p:nvPr/>
        </p:nvSpPr>
        <p:spPr>
          <a:xfrm flipV="1">
            <a:off x="-1" y="-15240"/>
            <a:ext cx="12190413" cy="779882"/>
          </a:xfrm>
          <a:custGeom>
            <a:avLst/>
            <a:gdLst/>
            <a:ahLst/>
            <a:cxnLst/>
            <a:rect l="l" t="t" r="r" b="b"/>
            <a:pathLst>
              <a:path w="4198076" h="584776">
                <a:moveTo>
                  <a:pt x="0" y="584776"/>
                </a:moveTo>
                <a:lnTo>
                  <a:pt x="4198076" y="584776"/>
                </a:lnTo>
                <a:lnTo>
                  <a:pt x="3858906" y="0"/>
                </a:lnTo>
                <a:lnTo>
                  <a:pt x="339170" y="0"/>
                </a:lnTo>
                <a:close/>
              </a:path>
            </a:pathLst>
          </a:cu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lIns="121908" tIns="60954" rIns="121908" bIns="60954" rtlCol="0" anchor="ctr"/>
          <a:lstStyle/>
          <a:p>
            <a:pPr algn="ctr"/>
            <a:endParaRPr kumimoji="1" lang="zh-CN" altLang="en-US"/>
          </a:p>
        </p:txBody>
      </p:sp>
      <p:sp>
        <p:nvSpPr>
          <p:cNvPr id="14" name="矩形 13" descr="e7d195523061f1c01da5a1f0837ac25283df40ff0a16bfd61AE6AB84AD7EB485CA8019BF267F2027DE2BF09650313B56A435BB3664F8B916CA3777391AC088C283181605E184D6D6879568EB73EB808A103F0784C8DFC3E9CDD14B61FDDA6A8A6237D2DFE3BBAEC8979D824A43E015648F6CB3D1F8D3E352A4BDC9925C075CFF312C4A0BE75FDF5C"/>
          <p:cNvSpPr/>
          <p:nvPr/>
        </p:nvSpPr>
        <p:spPr>
          <a:xfrm>
            <a:off x="982638" y="56721"/>
            <a:ext cx="10225136" cy="692485"/>
          </a:xfrm>
          <a:prstGeom prst="rect">
            <a:avLst/>
          </a:prstGeom>
        </p:spPr>
        <p:txBody>
          <a:bodyPr wrap="square" lIns="121908" tIns="60954" rIns="121908" bIns="60954">
            <a:spAutoFit/>
          </a:bodyPr>
          <a:lstStyle/>
          <a:p>
            <a:pPr algn="ctr"/>
            <a:r>
              <a:rPr lang="zh-CN" altLang="en-US" sz="3700" dirty="0">
                <a:solidFill>
                  <a:schemeClr val="bg1"/>
                </a:solidFill>
                <a:latin typeface="Gloucester MT Extra Condensed" panose="02030808020601010101"/>
                <a:ea typeface="微软雅黑" panose="020B0503020204020204" pitchFamily="34" charset="-122"/>
                <a:cs typeface="Gloucester MT Extra Condensed" panose="02030808020601010101"/>
              </a:rPr>
              <a:t>课   前   案    例  导   入</a:t>
            </a:r>
          </a:p>
        </p:txBody>
      </p:sp>
      <p:cxnSp>
        <p:nvCxnSpPr>
          <p:cNvPr id="44" name="直接连接符 43"/>
          <p:cNvCxnSpPr/>
          <p:nvPr/>
        </p:nvCxnSpPr>
        <p:spPr>
          <a:xfrm>
            <a:off x="1121569" y="860801"/>
            <a:ext cx="9933781" cy="0"/>
          </a:xfrm>
          <a:prstGeom prst="line">
            <a:avLst/>
          </a:prstGeom>
          <a:ln w="19050">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45" name="直接连接符 44"/>
          <p:cNvCxnSpPr/>
          <p:nvPr/>
        </p:nvCxnSpPr>
        <p:spPr>
          <a:xfrm>
            <a:off x="1277257" y="991429"/>
            <a:ext cx="9622518" cy="0"/>
          </a:xfrm>
          <a:prstGeom prst="line">
            <a:avLst/>
          </a:prstGeom>
          <a:ln w="19050">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49" name="直接连接符 48"/>
          <p:cNvCxnSpPr/>
          <p:nvPr/>
        </p:nvCxnSpPr>
        <p:spPr>
          <a:xfrm>
            <a:off x="0" y="-15240"/>
            <a:ext cx="1277257" cy="1006669"/>
          </a:xfrm>
          <a:prstGeom prst="line">
            <a:avLst/>
          </a:prstGeom>
          <a:ln>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53" name="直接连接符 52"/>
          <p:cNvCxnSpPr/>
          <p:nvPr/>
        </p:nvCxnSpPr>
        <p:spPr>
          <a:xfrm flipH="1">
            <a:off x="10899775" y="0"/>
            <a:ext cx="1290639" cy="991429"/>
          </a:xfrm>
          <a:prstGeom prst="line">
            <a:avLst/>
          </a:prstGeom>
          <a:ln>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60" name="Rectangle 29"/>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2" name="Rectangle 31"/>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4" name="Rectangle 33"/>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6" name="Rectangle 35"/>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8" name="Rectangle 37"/>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2" name="Rectangle 44"/>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8" name="Rectangle 46"/>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2" name="Rectangle 48"/>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4" name="Rectangle 50"/>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6" name="Rectangle 52"/>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8" name="Rectangle 54"/>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0" name="Rectangle 56"/>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3" name="Rectangle 58"/>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5" name="Rectangle 60"/>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0" name="Rectangle 62"/>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7" name="椭圆 96">
            <a:hlinkClick r:id="" action="ppaction://hlinkshowjump?jump=previousslide"/>
          </p:cNvPr>
          <p:cNvSpPr/>
          <p:nvPr/>
        </p:nvSpPr>
        <p:spPr>
          <a:xfrm>
            <a:off x="8740863" y="6274847"/>
            <a:ext cx="432000" cy="432000"/>
          </a:xfrm>
          <a:prstGeom prst="ellipse">
            <a:avLst/>
          </a:prstGeom>
          <a:solidFill>
            <a:srgbClr val="FF95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燕尾形 97">
            <a:hlinkClick r:id="" action="ppaction://hlinkshowjump?jump=previousslide" tooltip="上一页"/>
          </p:cNvPr>
          <p:cNvSpPr/>
          <p:nvPr/>
        </p:nvSpPr>
        <p:spPr>
          <a:xfrm flipH="1">
            <a:off x="8810643" y="6383686"/>
            <a:ext cx="232659" cy="233675"/>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2" name="椭圆 101">
            <a:hlinkClick r:id="" action="ppaction://hlinkshowjump?jump=nextslide"/>
          </p:cNvPr>
          <p:cNvSpPr/>
          <p:nvPr/>
        </p:nvSpPr>
        <p:spPr>
          <a:xfrm>
            <a:off x="9348951" y="6257894"/>
            <a:ext cx="432000" cy="432000"/>
          </a:xfrm>
          <a:prstGeom prst="ellipse">
            <a:avLst/>
          </a:prstGeom>
          <a:solidFill>
            <a:srgbClr val="FF95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燕尾形 102">
            <a:hlinkClick r:id="" action="ppaction://hlinkshowjump?jump=nextslide" tooltip="下一页"/>
          </p:cNvPr>
          <p:cNvSpPr/>
          <p:nvPr/>
        </p:nvSpPr>
        <p:spPr>
          <a:xfrm>
            <a:off x="9471553" y="6356801"/>
            <a:ext cx="226630" cy="248620"/>
          </a:xfrm>
          <a:prstGeom prst="chevron">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4" name="椭圆 103">
            <a:hlinkClick r:id="" action="ppaction://hlinkshowjump?jump=firstslide" tooltip="返回首页"/>
          </p:cNvPr>
          <p:cNvSpPr/>
          <p:nvPr/>
        </p:nvSpPr>
        <p:spPr>
          <a:xfrm>
            <a:off x="9954703" y="6270920"/>
            <a:ext cx="432000" cy="432000"/>
          </a:xfrm>
          <a:prstGeom prst="ellipse">
            <a:avLst/>
          </a:prstGeom>
          <a:solidFill>
            <a:srgbClr val="FF95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hlinkClick r:id="" action="ppaction://hlinkshowjump?jump=lastslide"/>
          </p:cNvPr>
          <p:cNvSpPr/>
          <p:nvPr/>
        </p:nvSpPr>
        <p:spPr>
          <a:xfrm>
            <a:off x="10574683" y="6273456"/>
            <a:ext cx="432000" cy="432000"/>
          </a:xfrm>
          <a:prstGeom prst="ellipse">
            <a:avLst/>
          </a:prstGeom>
          <a:solidFill>
            <a:srgbClr val="FF95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6" name="图片 105">
            <a:hlinkClick r:id="" action="ppaction://hlinkshowjump?jump=lastslide"/>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0759" y="6380602"/>
            <a:ext cx="219847" cy="236759"/>
          </a:xfrm>
          <a:prstGeom prst="rect">
            <a:avLst/>
          </a:prstGeom>
        </p:spPr>
      </p:pic>
      <p:pic>
        <p:nvPicPr>
          <p:cNvPr id="107" name="图片 106">
            <a:hlinkClick r:id="" action="ppaction://hlinkshowjump?jump=firstslid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1761" y="6356801"/>
            <a:ext cx="289582" cy="253385"/>
          </a:xfrm>
          <a:prstGeom prst="rect">
            <a:avLst/>
          </a:prstGeom>
        </p:spPr>
      </p:pic>
      <p:sp>
        <p:nvSpPr>
          <p:cNvPr id="108" name="矩形 107"/>
          <p:cNvSpPr/>
          <p:nvPr/>
        </p:nvSpPr>
        <p:spPr>
          <a:xfrm>
            <a:off x="11259898" y="6254138"/>
            <a:ext cx="388938" cy="3873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09" name="灯片编号占位符 5"/>
          <p:cNvSpPr txBox="1"/>
          <p:nvPr/>
        </p:nvSpPr>
        <p:spPr>
          <a:xfrm>
            <a:off x="11240848" y="6281102"/>
            <a:ext cx="440216" cy="360386"/>
          </a:xfrm>
          <a:prstGeom prst="rect">
            <a:avLst/>
          </a:prstGeom>
        </p:spPr>
        <p:txBody>
          <a:bodyPr/>
          <a:lstStyle>
            <a:defPPr>
              <a:defRPr lang="zh-CN"/>
            </a:defPPr>
            <a:lvl1pPr marL="0" algn="l" defTabSz="609600" rtl="0" eaLnBrk="1" latinLnBrk="0" hangingPunct="1">
              <a:defRPr sz="2800" kern="1200">
                <a:solidFill>
                  <a:schemeClr val="tx1"/>
                </a:solidFill>
                <a:latin typeface="微软雅黑" panose="020B0503020204020204" pitchFamily="34" charset="-122"/>
                <a:ea typeface="微软雅黑" panose="020B0503020204020204" pitchFamily="34" charset="-122"/>
                <a:cs typeface="+mn-cs"/>
              </a:defRPr>
            </a:lvl1pPr>
            <a:lvl2pPr marL="609600" algn="l" defTabSz="609600" rtl="0" eaLnBrk="1" latinLnBrk="0" hangingPunct="1">
              <a:defRPr sz="2400" kern="1200">
                <a:solidFill>
                  <a:schemeClr val="tx1"/>
                </a:solidFill>
                <a:latin typeface="+mn-lt"/>
                <a:ea typeface="+mn-ea"/>
                <a:cs typeface="+mn-cs"/>
              </a:defRPr>
            </a:lvl2pPr>
            <a:lvl3pPr marL="1219200" algn="l" defTabSz="609600" rtl="0" eaLnBrk="1" latinLnBrk="0" hangingPunct="1">
              <a:defRPr sz="2400" kern="1200">
                <a:solidFill>
                  <a:schemeClr val="tx1"/>
                </a:solidFill>
                <a:latin typeface="+mn-lt"/>
                <a:ea typeface="+mn-ea"/>
                <a:cs typeface="+mn-cs"/>
              </a:defRPr>
            </a:lvl3pPr>
            <a:lvl4pPr marL="1828800" algn="l" defTabSz="609600" rtl="0" eaLnBrk="1" latinLnBrk="0" hangingPunct="1">
              <a:defRPr sz="2400" kern="1200">
                <a:solidFill>
                  <a:schemeClr val="tx1"/>
                </a:solidFill>
                <a:latin typeface="+mn-lt"/>
                <a:ea typeface="+mn-ea"/>
                <a:cs typeface="+mn-cs"/>
              </a:defRPr>
            </a:lvl4pPr>
            <a:lvl5pPr marL="2438400" algn="l" defTabSz="609600" rtl="0" eaLnBrk="1" latinLnBrk="0" hangingPunct="1">
              <a:defRPr sz="2400" kern="1200">
                <a:solidFill>
                  <a:schemeClr val="tx1"/>
                </a:solidFill>
                <a:latin typeface="+mn-lt"/>
                <a:ea typeface="+mn-ea"/>
                <a:cs typeface="+mn-cs"/>
              </a:defRPr>
            </a:lvl5pPr>
            <a:lvl6pPr marL="3048000" algn="l" defTabSz="609600" rtl="0" eaLnBrk="1" latinLnBrk="0" hangingPunct="1">
              <a:defRPr sz="2400" kern="1200">
                <a:solidFill>
                  <a:schemeClr val="tx1"/>
                </a:solidFill>
                <a:latin typeface="+mn-lt"/>
                <a:ea typeface="+mn-ea"/>
                <a:cs typeface="+mn-cs"/>
              </a:defRPr>
            </a:lvl6pPr>
            <a:lvl7pPr marL="3656965" algn="l" defTabSz="609600" rtl="0" eaLnBrk="1" latinLnBrk="0" hangingPunct="1">
              <a:defRPr sz="2400" kern="1200">
                <a:solidFill>
                  <a:schemeClr val="tx1"/>
                </a:solidFill>
                <a:latin typeface="+mn-lt"/>
                <a:ea typeface="+mn-ea"/>
                <a:cs typeface="+mn-cs"/>
              </a:defRPr>
            </a:lvl7pPr>
            <a:lvl8pPr marL="4266565" algn="l" defTabSz="609600" rtl="0" eaLnBrk="1" latinLnBrk="0" hangingPunct="1">
              <a:defRPr sz="2400" kern="1200">
                <a:solidFill>
                  <a:schemeClr val="tx1"/>
                </a:solidFill>
                <a:latin typeface="+mn-lt"/>
                <a:ea typeface="+mn-ea"/>
                <a:cs typeface="+mn-cs"/>
              </a:defRPr>
            </a:lvl8pPr>
            <a:lvl9pPr marL="4876165" algn="l" defTabSz="609600" rtl="0" eaLnBrk="1" latinLnBrk="0" hangingPunct="1">
              <a:defRPr sz="2400" kern="1200">
                <a:solidFill>
                  <a:schemeClr val="tx1"/>
                </a:solidFill>
                <a:latin typeface="+mn-lt"/>
                <a:ea typeface="+mn-ea"/>
                <a:cs typeface="+mn-cs"/>
              </a:defRPr>
            </a:lvl9pPr>
          </a:lstStyle>
          <a:p>
            <a:pPr algn="ctr">
              <a:defRPr/>
            </a:pPr>
            <a:fld id="{60EB2519-AAE2-4E21-BB0D-ECCE615109F8}" type="slidenum">
              <a:rPr lang="en-US" altLang="zh-CN" sz="1400" smtClean="0">
                <a:solidFill>
                  <a:schemeClr val="bg1"/>
                </a:solidFill>
              </a:rPr>
              <a:t>4</a:t>
            </a:fld>
            <a:endParaRPr lang="en-US" altLang="zh-CN" sz="1400" dirty="0">
              <a:solidFill>
                <a:schemeClr val="bg1"/>
              </a:solidFill>
            </a:endParaRPr>
          </a:p>
        </p:txBody>
      </p:sp>
      <p:sp>
        <p:nvSpPr>
          <p:cNvPr id="110" name="矩形 109"/>
          <p:cNvSpPr/>
          <p:nvPr/>
        </p:nvSpPr>
        <p:spPr>
          <a:xfrm>
            <a:off x="11580893" y="6563519"/>
            <a:ext cx="238442" cy="238442"/>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1" name="矩形 110"/>
          <p:cNvSpPr/>
          <p:nvPr/>
        </p:nvSpPr>
        <p:spPr>
          <a:xfrm>
            <a:off x="11581515" y="6182353"/>
            <a:ext cx="143570" cy="14357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1780617" y="1804791"/>
            <a:ext cx="8900141" cy="3828612"/>
          </a:xfrm>
          <a:prstGeom prst="rect">
            <a:avLst/>
          </a:prstGeom>
          <a:noFill/>
        </p:spPr>
        <p:txBody>
          <a:bodyPr wrap="square" rtlCol="0">
            <a:spAutoFit/>
          </a:bodyPr>
          <a:lstStyle/>
          <a:p>
            <a:pPr algn="just" fontAlgn="auto">
              <a:lnSpc>
                <a:spcPct val="150000"/>
              </a:lnSpc>
            </a:pPr>
            <a:r>
              <a:rPr lang="en-US" altLang="zh-CN" sz="2000" b="1" dirty="0"/>
              <a:t>Anker</a:t>
            </a:r>
            <a:r>
              <a:rPr lang="zh-CN" altLang="en-US" sz="2000" b="1" dirty="0"/>
              <a:t>的成功可以复制吗？</a:t>
            </a:r>
            <a:endParaRPr lang="en-US" altLang="zh-CN" sz="2000" b="1" dirty="0"/>
          </a:p>
          <a:p>
            <a:pPr algn="just" fontAlgn="auto">
              <a:lnSpc>
                <a:spcPct val="150000"/>
              </a:lnSpc>
            </a:pPr>
            <a:r>
              <a:rPr lang="en-US" altLang="zh-CN" sz="1800" dirty="0"/>
              <a:t>2011</a:t>
            </a:r>
            <a:r>
              <a:rPr lang="zh-CN" altLang="en-US" sz="1800" dirty="0"/>
              <a:t>年</a:t>
            </a:r>
            <a:r>
              <a:rPr lang="en-US" altLang="zh-CN" sz="1800" dirty="0"/>
              <a:t>10</a:t>
            </a:r>
            <a:r>
              <a:rPr lang="zh-CN" altLang="en-US" sz="1800" dirty="0"/>
              <a:t>月，</a:t>
            </a:r>
            <a:r>
              <a:rPr lang="en-US" altLang="zh-CN" sz="1800" dirty="0"/>
              <a:t>Anker</a:t>
            </a:r>
            <a:r>
              <a:rPr lang="zh-CN" altLang="en-US" sz="1800" dirty="0"/>
              <a:t>成立于美国加州，由前</a:t>
            </a:r>
            <a:r>
              <a:rPr lang="en-US" altLang="zh-CN" sz="1800" dirty="0"/>
              <a:t>Google</a:t>
            </a:r>
            <a:r>
              <a:rPr lang="zh-CN" altLang="en-US" sz="1800" dirty="0"/>
              <a:t>工程师</a:t>
            </a:r>
            <a:r>
              <a:rPr lang="en-US" altLang="zh-CN" sz="1800" dirty="0"/>
              <a:t>Steven Yang</a:t>
            </a:r>
            <a:r>
              <a:rPr lang="zh-CN" altLang="en-US" sz="1800" dirty="0"/>
              <a:t>创办，为全球注册品牌。</a:t>
            </a:r>
            <a:r>
              <a:rPr lang="en-US" altLang="zh-CN" sz="1800" dirty="0"/>
              <a:t>Anker</a:t>
            </a:r>
            <a:r>
              <a:rPr lang="zh-CN" altLang="en-US" sz="1800" dirty="0"/>
              <a:t>生产移动电源、充电器、蓝牙外设、数据线等智能数码周边产品，市场重点覆盖北美、日本及欧洲多国。在亚马逊平台上，</a:t>
            </a:r>
            <a:r>
              <a:rPr lang="en-US" altLang="zh-CN" sz="1800" dirty="0"/>
              <a:t>Anker</a:t>
            </a:r>
            <a:r>
              <a:rPr lang="zh-CN" altLang="en-US" sz="1800" dirty="0"/>
              <a:t>一直是一个传奇。</a:t>
            </a:r>
          </a:p>
          <a:p>
            <a:pPr algn="just" fontAlgn="auto">
              <a:lnSpc>
                <a:spcPct val="150000"/>
              </a:lnSpc>
            </a:pPr>
            <a:r>
              <a:rPr lang="zh-CN" altLang="en-US" sz="1800" dirty="0"/>
              <a:t>我国的很多卖家都在研究和模仿</a:t>
            </a:r>
            <a:r>
              <a:rPr lang="en-US" altLang="zh-CN" sz="1800" dirty="0"/>
              <a:t>Anker</a:t>
            </a:r>
            <a:r>
              <a:rPr lang="zh-CN" altLang="en-US" sz="1800" dirty="0"/>
              <a:t>，但正如齐白石先生所言：“学我者生，似我者死。”真正能够模仿</a:t>
            </a:r>
            <a:r>
              <a:rPr lang="en-US" altLang="zh-CN" sz="1800" dirty="0"/>
              <a:t>Anker</a:t>
            </a:r>
            <a:r>
              <a:rPr lang="zh-CN" altLang="en-US" sz="1800" dirty="0"/>
              <a:t>而且做得很好的卖家少之又少。但基于对 </a:t>
            </a:r>
            <a:r>
              <a:rPr lang="en-US" altLang="zh-CN" sz="1800" dirty="0"/>
              <a:t>Anker </a:t>
            </a:r>
            <a:r>
              <a:rPr lang="zh-CN" altLang="en-US" sz="1800" dirty="0"/>
              <a:t>的研究和学习，卖家可以做出新的拓展，开拓思路。</a:t>
            </a:r>
          </a:p>
          <a:p>
            <a:pPr algn="just" fontAlgn="auto">
              <a:lnSpc>
                <a:spcPct val="150000"/>
              </a:lnSpc>
            </a:pPr>
            <a:endParaRPr lang="en-US" altLang="zh-CN" sz="1800" dirty="0"/>
          </a:p>
          <a:p>
            <a:pPr algn="just" fontAlgn="auto">
              <a:lnSpc>
                <a:spcPct val="150000"/>
              </a:lnSpc>
            </a:pPr>
            <a:r>
              <a:rPr lang="zh-CN" altLang="en-US" sz="1800" dirty="0"/>
              <a:t>请问：</a:t>
            </a:r>
            <a:r>
              <a:rPr lang="en-US" altLang="zh-CN" sz="1800" dirty="0"/>
              <a:t>Anker</a:t>
            </a:r>
            <a:r>
              <a:rPr lang="zh-CN" altLang="en-US" sz="1800" dirty="0"/>
              <a:t>产品模仿的关键是什么？</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6"/>
          <p:cNvSpPr/>
          <p:nvPr/>
        </p:nvSpPr>
        <p:spPr>
          <a:xfrm>
            <a:off x="793031" y="207058"/>
            <a:ext cx="4113370"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l" eaLnBrk="1" hangingPunct="1">
              <a:spcBef>
                <a:spcPct val="0"/>
              </a:spcBef>
              <a:buFontTx/>
              <a:buNone/>
            </a:pPr>
            <a:r>
              <a:rPr lang="en-US" altLang="zh-CN" sz="2800" dirty="0">
                <a:solidFill>
                  <a:schemeClr val="bg1"/>
                </a:solidFill>
                <a:latin typeface="微软雅黑" panose="020B0503020204020204" pitchFamily="34" charset="-122"/>
                <a:ea typeface="微软雅黑" panose="020B0503020204020204" pitchFamily="34" charset="-122"/>
                <a:sym typeface="+mn-ea"/>
              </a:rPr>
              <a:t>3.1 AliExpress</a:t>
            </a:r>
            <a:r>
              <a:rPr lang="zh-CN" altLang="en-US" sz="2800" dirty="0">
                <a:solidFill>
                  <a:schemeClr val="bg1"/>
                </a:solidFill>
                <a:latin typeface="微软雅黑" panose="020B0503020204020204" pitchFamily="34" charset="-122"/>
                <a:ea typeface="微软雅黑" panose="020B0503020204020204" pitchFamily="34" charset="-122"/>
                <a:sym typeface="+mn-ea"/>
              </a:rPr>
              <a:t>平台</a:t>
            </a:r>
            <a:r>
              <a:rPr lang="en-US" altLang="zh-CN" sz="2800" dirty="0">
                <a:solidFill>
                  <a:schemeClr val="bg1"/>
                </a:solidFill>
                <a:latin typeface="微软雅黑" panose="020B0503020204020204" pitchFamily="34" charset="-122"/>
                <a:ea typeface="微软雅黑" panose="020B0503020204020204" pitchFamily="34" charset="-122"/>
                <a:sym typeface="+mn-ea"/>
              </a:rPr>
              <a:t>-</a:t>
            </a:r>
            <a:r>
              <a:rPr lang="zh-CN" altLang="en-US" sz="2800" dirty="0">
                <a:solidFill>
                  <a:schemeClr val="bg1"/>
                </a:solidFill>
                <a:latin typeface="微软雅黑" panose="020B0503020204020204" pitchFamily="34" charset="-122"/>
                <a:ea typeface="微软雅黑" panose="020B0503020204020204" pitchFamily="34" charset="-122"/>
                <a:sym typeface="+mn-ea"/>
              </a:rPr>
              <a:t>简介</a:t>
            </a:r>
          </a:p>
        </p:txBody>
      </p:sp>
      <p:sp>
        <p:nvSpPr>
          <p:cNvPr id="6" name="矩形: 一个圆顶角，剪去另一个顶角 5"/>
          <p:cNvSpPr/>
          <p:nvPr/>
        </p:nvSpPr>
        <p:spPr>
          <a:xfrm>
            <a:off x="1915318" y="1267730"/>
            <a:ext cx="8359775" cy="1628775"/>
          </a:xfrm>
          <a:prstGeom prst="snipRoundRect">
            <a:avLst/>
          </a:prstGeom>
        </p:spPr>
        <p:style>
          <a:lnRef idx="2">
            <a:schemeClr val="accent3"/>
          </a:lnRef>
          <a:fillRef idx="1">
            <a:schemeClr val="lt1"/>
          </a:fillRef>
          <a:effectRef idx="0">
            <a:schemeClr val="accent3"/>
          </a:effectRef>
          <a:fontRef idx="minor">
            <a:schemeClr val="dk1"/>
          </a:fontRef>
        </p:style>
        <p:txBody>
          <a:bodyPr anchor="ctr"/>
          <a:lstStyle/>
          <a:p>
            <a:pPr eaLnBrk="0" hangingPunct="0">
              <a:defRPr/>
            </a:pPr>
            <a:r>
              <a:rPr lang="zh-CN" altLang="zh-CN" sz="1800" dirty="0">
                <a:latin typeface="微软雅黑" panose="020B0503020204020204" pitchFamily="34" charset="-122"/>
                <a:ea typeface="微软雅黑" panose="020B0503020204020204" pitchFamily="34" charset="-122"/>
              </a:rPr>
              <a:t>全球速卖通（英文名：</a:t>
            </a:r>
            <a:r>
              <a:rPr lang="en-US" altLang="zh-CN" sz="1800" dirty="0">
                <a:latin typeface="微软雅黑" panose="020B0503020204020204" pitchFamily="34" charset="-122"/>
                <a:ea typeface="微软雅黑" panose="020B0503020204020204" pitchFamily="34" charset="-122"/>
              </a:rPr>
              <a:t>AliExpress</a:t>
            </a:r>
            <a:r>
              <a:rPr lang="zh-CN"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a:t>
            </a:r>
            <a:r>
              <a:rPr lang="zh-CN" altLang="zh-CN" sz="1800" dirty="0">
                <a:latin typeface="微软雅黑" panose="020B0503020204020204" pitchFamily="34" charset="-122"/>
                <a:ea typeface="微软雅黑" panose="020B0503020204020204" pitchFamily="34" charset="-122"/>
              </a:rPr>
              <a:t>被广大卖家称为国际版</a:t>
            </a:r>
            <a:r>
              <a:rPr lang="en-US" altLang="zh-CN" sz="1800" dirty="0">
                <a:latin typeface="微软雅黑" panose="020B0503020204020204" pitchFamily="34" charset="-122"/>
                <a:ea typeface="微软雅黑" panose="020B0503020204020204" pitchFamily="34" charset="-122"/>
              </a:rPr>
              <a:t>“</a:t>
            </a:r>
            <a:r>
              <a:rPr lang="zh-CN" altLang="zh-CN" sz="1800" dirty="0">
                <a:latin typeface="微软雅黑" panose="020B0503020204020204" pitchFamily="34" charset="-122"/>
                <a:ea typeface="微软雅黑" panose="020B0503020204020204" pitchFamily="34" charset="-122"/>
              </a:rPr>
              <a:t>淘宝</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a:t>
            </a:r>
            <a:r>
              <a:rPr lang="zh-CN" altLang="zh-CN" sz="1800" dirty="0">
                <a:latin typeface="微软雅黑" panose="020B0503020204020204" pitchFamily="34" charset="-122"/>
                <a:ea typeface="微软雅黑" panose="020B0503020204020204" pitchFamily="34" charset="-122"/>
              </a:rPr>
              <a:t>是阿里巴巴帮助中小企业接触终端批发零售商，小批量多批次快速销售，拓展利润空间而全力打造的融合订单、支付、物流于一体的外贸在线交易平台，是全球第三大英文在线购物网站，是我国最大的</a:t>
            </a:r>
            <a:r>
              <a:rPr lang="en-US" altLang="zh-CN" sz="1800" dirty="0">
                <a:latin typeface="微软雅黑" panose="020B0503020204020204" pitchFamily="34" charset="-122"/>
                <a:ea typeface="微软雅黑" panose="020B0503020204020204" pitchFamily="34" charset="-122"/>
              </a:rPr>
              <a:t>B2C</a:t>
            </a:r>
            <a:r>
              <a:rPr lang="zh-CN" altLang="zh-CN" sz="1800" dirty="0">
                <a:latin typeface="微软雅黑" panose="020B0503020204020204" pitchFamily="34" charset="-122"/>
                <a:ea typeface="微软雅黑" panose="020B0503020204020204" pitchFamily="34" charset="-122"/>
              </a:rPr>
              <a:t>跨境电子商务交易平台。</a:t>
            </a:r>
            <a:endParaRPr lang="zh-CN" altLang="en-US" sz="1800" dirty="0">
              <a:latin typeface="微软雅黑" panose="020B0503020204020204" pitchFamily="34" charset="-122"/>
              <a:ea typeface="微软雅黑" panose="020B0503020204020204" pitchFamily="34" charset="-122"/>
            </a:endParaRPr>
          </a:p>
        </p:txBody>
      </p:sp>
      <p:sp>
        <p:nvSpPr>
          <p:cNvPr id="7" name="Rectangle 1"/>
          <p:cNvSpPr>
            <a:spLocks noChangeArrowheads="1"/>
          </p:cNvSpPr>
          <p:nvPr/>
        </p:nvSpPr>
        <p:spPr bwMode="auto">
          <a:xfrm>
            <a:off x="1677193" y="3922298"/>
            <a:ext cx="412115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540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r>
              <a:rPr lang="en-US" altLang="zh-CN" sz="1600">
                <a:solidFill>
                  <a:schemeClr val="bg1"/>
                </a:solidFill>
                <a:latin typeface="微软雅黑" panose="020B0503020204020204" pitchFamily="34" charset="-122"/>
                <a:ea typeface="微软雅黑" panose="020B0503020204020204" pitchFamily="34" charset="-122"/>
              </a:rPr>
              <a:t>    </a:t>
            </a:r>
            <a:r>
              <a:rPr lang="zh-CN" altLang="zh-CN" sz="1600">
                <a:solidFill>
                  <a:schemeClr val="bg1"/>
                </a:solidFill>
                <a:latin typeface="微软雅黑" panose="020B0503020204020204" pitchFamily="34" charset="-122"/>
                <a:ea typeface="微软雅黑" panose="020B0503020204020204" pitchFamily="34" charset="-122"/>
              </a:rPr>
              <a:t>成立于</a:t>
            </a:r>
            <a:r>
              <a:rPr lang="en-US" altLang="zh-CN" sz="1600">
                <a:solidFill>
                  <a:schemeClr val="bg1"/>
                </a:solidFill>
                <a:latin typeface="微软雅黑" panose="020B0503020204020204" pitchFamily="34" charset="-122"/>
                <a:ea typeface="微软雅黑" panose="020B0503020204020204" pitchFamily="34" charset="-122"/>
              </a:rPr>
              <a:t>2015</a:t>
            </a:r>
            <a:r>
              <a:rPr lang="zh-CN" altLang="en-US" sz="1600">
                <a:solidFill>
                  <a:schemeClr val="bg1"/>
                </a:solidFill>
                <a:latin typeface="微软雅黑" panose="020B0503020204020204" pitchFamily="34" charset="-122"/>
                <a:ea typeface="微软雅黑" panose="020B0503020204020204" pitchFamily="34" charset="-122"/>
              </a:rPr>
              <a:t>年的网易考拉海购是网易旗下以跨境业务为主的综合型电商（如图</a:t>
            </a:r>
            <a:r>
              <a:rPr lang="en-US" altLang="zh-CN" sz="1600">
                <a:solidFill>
                  <a:schemeClr val="bg1"/>
                </a:solidFill>
                <a:latin typeface="微软雅黑" panose="020B0503020204020204" pitchFamily="34" charset="-122"/>
                <a:ea typeface="微软雅黑" panose="020B0503020204020204" pitchFamily="34" charset="-122"/>
              </a:rPr>
              <a:t>9- 11</a:t>
            </a:r>
            <a:r>
              <a:rPr lang="zh-CN" altLang="en-US" sz="1600">
                <a:solidFill>
                  <a:schemeClr val="bg1"/>
                </a:solidFill>
                <a:latin typeface="微软雅黑" panose="020B0503020204020204" pitchFamily="34" charset="-122"/>
                <a:ea typeface="微软雅黑" panose="020B0503020204020204" pitchFamily="34" charset="-122"/>
              </a:rPr>
              <a:t>）。在美国、德国、意大利、日本、韩国、澳大利亚以及中国香港、中国台湾等设之一。</a:t>
            </a:r>
            <a:endParaRPr lang="zh-CN" altLang="en-US" sz="3600">
              <a:solidFill>
                <a:schemeClr val="bg1"/>
              </a:solidFill>
              <a:latin typeface="微软雅黑" panose="020B0503020204020204" pitchFamily="34" charset="-122"/>
              <a:ea typeface="微软雅黑" panose="020B0503020204020204" pitchFamily="34" charset="-122"/>
            </a:endParaRPr>
          </a:p>
        </p:txBody>
      </p:sp>
      <p:pic>
        <p:nvPicPr>
          <p:cNvPr id="8" name="图片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7817" y="3259693"/>
            <a:ext cx="496887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p:cNvSpPr txBox="1"/>
          <p:nvPr/>
        </p:nvSpPr>
        <p:spPr>
          <a:xfrm>
            <a:off x="7863681" y="3793819"/>
            <a:ext cx="2411412" cy="1200329"/>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pPr eaLnBrk="0" hangingPunct="0">
              <a:defRPr/>
            </a:pPr>
            <a:r>
              <a:rPr lang="zh-CN" altLang="zh-CN" sz="1800" dirty="0">
                <a:latin typeface="微软雅黑" panose="020B0503020204020204" pitchFamily="34" charset="-122"/>
                <a:ea typeface="微软雅黑" panose="020B0503020204020204" pitchFamily="34" charset="-122"/>
              </a:rPr>
              <a:t>截止到</a:t>
            </a:r>
            <a:r>
              <a:rPr lang="en-US" altLang="zh-CN" sz="1800" dirty="0">
                <a:latin typeface="微软雅黑" panose="020B0503020204020204" pitchFamily="34" charset="-122"/>
                <a:ea typeface="微软雅黑" panose="020B0503020204020204" pitchFamily="34" charset="-122"/>
              </a:rPr>
              <a:t>2018</a:t>
            </a:r>
            <a:r>
              <a:rPr lang="zh-CN" altLang="zh-CN" sz="1800" dirty="0">
                <a:latin typeface="微软雅黑" panose="020B0503020204020204" pitchFamily="34" charset="-122"/>
                <a:ea typeface="微软雅黑" panose="020B0503020204020204" pitchFamily="34" charset="-122"/>
              </a:rPr>
              <a:t>年</a:t>
            </a:r>
            <a:r>
              <a:rPr lang="en-US" altLang="zh-CN" sz="1800" dirty="0">
                <a:latin typeface="微软雅黑" panose="020B0503020204020204" pitchFamily="34" charset="-122"/>
                <a:ea typeface="微软雅黑" panose="020B0503020204020204" pitchFamily="34" charset="-122"/>
              </a:rPr>
              <a:t>3</a:t>
            </a:r>
            <a:r>
              <a:rPr lang="zh-CN" altLang="zh-CN" sz="1800" dirty="0">
                <a:latin typeface="微软雅黑" panose="020B0503020204020204" pitchFamily="34" charset="-122"/>
                <a:ea typeface="微软雅黑" panose="020B0503020204020204" pitchFamily="34" charset="-122"/>
              </a:rPr>
              <a:t>月，速卖通买家已超过</a:t>
            </a:r>
            <a:r>
              <a:rPr lang="en-US" altLang="zh-CN" sz="1800" dirty="0">
                <a:latin typeface="微软雅黑" panose="020B0503020204020204" pitchFamily="34" charset="-122"/>
                <a:ea typeface="微软雅黑" panose="020B0503020204020204" pitchFamily="34" charset="-122"/>
              </a:rPr>
              <a:t>1</a:t>
            </a:r>
            <a:r>
              <a:rPr lang="zh-CN" altLang="zh-CN" sz="1800" dirty="0">
                <a:latin typeface="微软雅黑" panose="020B0503020204020204" pitchFamily="34" charset="-122"/>
                <a:ea typeface="微软雅黑" panose="020B0503020204020204" pitchFamily="34" charset="-122"/>
              </a:rPr>
              <a:t>亿，已覆盖全球</a:t>
            </a:r>
            <a:r>
              <a:rPr lang="en-US" altLang="zh-CN" sz="1800" dirty="0">
                <a:latin typeface="微软雅黑" panose="020B0503020204020204" pitchFamily="34" charset="-122"/>
                <a:ea typeface="微软雅黑" panose="020B0503020204020204" pitchFamily="34" charset="-122"/>
              </a:rPr>
              <a:t>224</a:t>
            </a:r>
            <a:r>
              <a:rPr lang="zh-CN" altLang="zh-CN" sz="1800" dirty="0">
                <a:latin typeface="微软雅黑" panose="020B0503020204020204" pitchFamily="34" charset="-122"/>
                <a:ea typeface="微软雅黑" panose="020B0503020204020204" pitchFamily="34" charset="-122"/>
              </a:rPr>
              <a:t>个国家和地区</a:t>
            </a:r>
            <a:endParaRPr lang="zh-CN" altLang="en-US" sz="1800" dirty="0">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6"/>
          <p:cNvSpPr/>
          <p:nvPr/>
        </p:nvSpPr>
        <p:spPr>
          <a:xfrm>
            <a:off x="793031" y="207058"/>
            <a:ext cx="4782185" cy="52197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l" eaLnBrk="1" hangingPunct="1">
              <a:spcBef>
                <a:spcPct val="0"/>
              </a:spcBef>
              <a:buFontTx/>
              <a:buNone/>
            </a:pPr>
            <a:r>
              <a:rPr lang="en-US" altLang="zh-CN" sz="2800" dirty="0">
                <a:solidFill>
                  <a:schemeClr val="bg1"/>
                </a:solidFill>
                <a:latin typeface="微软雅黑" panose="020B0503020204020204" pitchFamily="34" charset="-122"/>
                <a:ea typeface="微软雅黑" panose="020B0503020204020204" pitchFamily="34" charset="-122"/>
                <a:sym typeface="+mn-ea"/>
              </a:rPr>
              <a:t>3.1 AliExpress</a:t>
            </a:r>
            <a:r>
              <a:rPr lang="zh-CN" altLang="en-US" sz="2800" dirty="0">
                <a:solidFill>
                  <a:schemeClr val="bg1"/>
                </a:solidFill>
                <a:latin typeface="微软雅黑" panose="020B0503020204020204" pitchFamily="34" charset="-122"/>
                <a:ea typeface="微软雅黑" panose="020B0503020204020204" pitchFamily="34" charset="-122"/>
                <a:sym typeface="+mn-ea"/>
              </a:rPr>
              <a:t>平台</a:t>
            </a:r>
            <a:r>
              <a:rPr lang="en-US" altLang="zh-CN" sz="2800" dirty="0">
                <a:solidFill>
                  <a:schemeClr val="bg1"/>
                </a:solidFill>
                <a:latin typeface="微软雅黑" panose="020B0503020204020204" pitchFamily="34" charset="-122"/>
                <a:ea typeface="微软雅黑" panose="020B0503020204020204" pitchFamily="34" charset="-122"/>
                <a:sym typeface="+mn-ea"/>
              </a:rPr>
              <a:t>-</a:t>
            </a:r>
            <a:r>
              <a:rPr lang="zh-CN" altLang="en-US" sz="2800" dirty="0">
                <a:solidFill>
                  <a:schemeClr val="bg1"/>
                </a:solidFill>
                <a:latin typeface="微软雅黑" panose="020B0503020204020204" pitchFamily="34" charset="-122"/>
                <a:ea typeface="微软雅黑" panose="020B0503020204020204" pitchFamily="34" charset="-122"/>
                <a:sym typeface="+mn-ea"/>
              </a:rPr>
              <a:t>主要产品</a:t>
            </a:r>
          </a:p>
        </p:txBody>
      </p:sp>
      <p:sp>
        <p:nvSpPr>
          <p:cNvPr id="100" name="文本框 99"/>
          <p:cNvSpPr txBox="1"/>
          <p:nvPr/>
        </p:nvSpPr>
        <p:spPr>
          <a:xfrm>
            <a:off x="2189480" y="2258060"/>
            <a:ext cx="7811135" cy="2168525"/>
          </a:xfrm>
          <a:prstGeom prst="rect">
            <a:avLst/>
          </a:prstGeom>
          <a:noFill/>
          <a:ln w="9525">
            <a:noFill/>
          </a:ln>
        </p:spPr>
        <p:txBody>
          <a:bodyPr wrap="square">
            <a:spAutoFit/>
          </a:bodyPr>
          <a:lstStyle/>
          <a:p>
            <a:pPr indent="0" algn="just" fontAlgn="auto">
              <a:lnSpc>
                <a:spcPct val="150000"/>
              </a:lnSpc>
            </a:pPr>
            <a:r>
              <a:rPr lang="zh-CN" sz="1800" b="0">
                <a:latin typeface="Times New Roman" panose="02020603050405020304" pitchFamily="18" charset="0"/>
                <a:ea typeface="微软雅黑" panose="020B0503020204020204" pitchFamily="34" charset="-122"/>
                <a:cs typeface="Times New Roman" panose="02020603050405020304" pitchFamily="18" charset="0"/>
              </a:rPr>
              <a:t>全球速卖通覆盖</a:t>
            </a:r>
            <a:r>
              <a:rPr lang="en-US" sz="1800" b="0">
                <a:latin typeface="Times New Roman" panose="02020603050405020304" pitchFamily="18" charset="0"/>
                <a:ea typeface="微软雅黑" panose="020B0503020204020204" pitchFamily="34" charset="-122"/>
                <a:cs typeface="Times New Roman" panose="02020603050405020304" pitchFamily="18" charset="0"/>
              </a:rPr>
              <a:t>3C</a:t>
            </a:r>
            <a:r>
              <a:rPr lang="zh-CN" sz="1800" b="0">
                <a:latin typeface="Times New Roman" panose="02020603050405020304" pitchFamily="18" charset="0"/>
                <a:ea typeface="微软雅黑" panose="020B0503020204020204" pitchFamily="34" charset="-122"/>
                <a:cs typeface="Times New Roman" panose="02020603050405020304" pitchFamily="18" charset="0"/>
              </a:rPr>
              <a:t>产品、服装、家居、饰品等共</a:t>
            </a:r>
            <a:r>
              <a:rPr lang="en-US" sz="1800" b="0">
                <a:latin typeface="Times New Roman" panose="02020603050405020304" pitchFamily="18" charset="0"/>
                <a:ea typeface="微软雅黑" panose="020B0503020204020204" pitchFamily="34" charset="-122"/>
                <a:cs typeface="Times New Roman" panose="02020603050405020304" pitchFamily="18" charset="0"/>
              </a:rPr>
              <a:t>30</a:t>
            </a:r>
            <a:r>
              <a:rPr lang="zh-CN" sz="1800" b="0">
                <a:latin typeface="Times New Roman" panose="02020603050405020304" pitchFamily="18" charset="0"/>
                <a:ea typeface="微软雅黑" panose="020B0503020204020204" pitchFamily="34" charset="-122"/>
                <a:cs typeface="Times New Roman" panose="02020603050405020304" pitchFamily="18" charset="0"/>
              </a:rPr>
              <a:t>个一级行业类目，提供的产品品类有</a:t>
            </a:r>
            <a:r>
              <a:rPr lang="en-US" sz="1800" b="0">
                <a:latin typeface="Times New Roman" panose="02020603050405020304" pitchFamily="18" charset="0"/>
                <a:ea typeface="微软雅黑" panose="020B0503020204020204" pitchFamily="34" charset="-122"/>
                <a:cs typeface="Times New Roman" panose="02020603050405020304" pitchFamily="18" charset="0"/>
              </a:rPr>
              <a:t>40</a:t>
            </a:r>
            <a:r>
              <a:rPr lang="zh-CN" sz="1800" b="0">
                <a:latin typeface="Times New Roman" panose="02020603050405020304" pitchFamily="18" charset="0"/>
                <a:ea typeface="微软雅黑" panose="020B0503020204020204" pitchFamily="34" charset="-122"/>
                <a:cs typeface="Times New Roman" panose="02020603050405020304" pitchFamily="18" charset="0"/>
              </a:rPr>
              <a:t>多种，数量超过</a:t>
            </a:r>
            <a:r>
              <a:rPr lang="en-US" sz="1800" b="0">
                <a:latin typeface="Times New Roman" panose="02020603050405020304" pitchFamily="18" charset="0"/>
                <a:ea typeface="微软雅黑" panose="020B0503020204020204" pitchFamily="34" charset="-122"/>
                <a:cs typeface="Times New Roman" panose="02020603050405020304" pitchFamily="18" charset="0"/>
              </a:rPr>
              <a:t>54</a:t>
            </a:r>
            <a:r>
              <a:rPr lang="zh-CN" sz="1800" b="0">
                <a:latin typeface="Times New Roman" panose="02020603050405020304" pitchFamily="18" charset="0"/>
                <a:ea typeface="微软雅黑" panose="020B0503020204020204" pitchFamily="34" charset="-122"/>
                <a:cs typeface="Times New Roman" panose="02020603050405020304" pitchFamily="18" charset="0"/>
              </a:rPr>
              <a:t>万件。一般来说，只要支持国际快递的产品都可以在该平台上销售，尤其是体积较小、附加值高的产品，主要包括服装服饰、美容健康、珠宝手表、灯具、消费电子、计算机网络、手机通信、家居、汽车和摩托车配件、首饰、工艺品、体育与户外用品等。</a:t>
            </a:r>
            <a:endParaRPr lang="zh-CN" altLang="en-US" sz="1800" b="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6"/>
          <p:cNvSpPr/>
          <p:nvPr/>
        </p:nvSpPr>
        <p:spPr>
          <a:xfrm>
            <a:off x="793031" y="207058"/>
            <a:ext cx="5137785" cy="52197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l" eaLnBrk="1" hangingPunct="1">
              <a:spcBef>
                <a:spcPct val="0"/>
              </a:spcBef>
              <a:buFontTx/>
              <a:buNone/>
            </a:pPr>
            <a:r>
              <a:rPr lang="en-US" altLang="zh-CN" sz="2800" dirty="0">
                <a:solidFill>
                  <a:schemeClr val="bg1"/>
                </a:solidFill>
                <a:latin typeface="微软雅黑" panose="020B0503020204020204" pitchFamily="34" charset="-122"/>
                <a:ea typeface="微软雅黑" panose="020B0503020204020204" pitchFamily="34" charset="-122"/>
                <a:sym typeface="+mn-ea"/>
              </a:rPr>
              <a:t>3.1 AliExpress</a:t>
            </a:r>
            <a:r>
              <a:rPr lang="zh-CN" altLang="en-US" sz="2800" dirty="0">
                <a:solidFill>
                  <a:schemeClr val="bg1"/>
                </a:solidFill>
                <a:latin typeface="微软雅黑" panose="020B0503020204020204" pitchFamily="34" charset="-122"/>
                <a:ea typeface="微软雅黑" panose="020B0503020204020204" pitchFamily="34" charset="-122"/>
                <a:sym typeface="+mn-ea"/>
              </a:rPr>
              <a:t>平台</a:t>
            </a:r>
            <a:r>
              <a:rPr lang="en-US" altLang="zh-CN" sz="2800" dirty="0">
                <a:solidFill>
                  <a:schemeClr val="bg1"/>
                </a:solidFill>
                <a:latin typeface="微软雅黑" panose="020B0503020204020204" pitchFamily="34" charset="-122"/>
                <a:ea typeface="微软雅黑" panose="020B0503020204020204" pitchFamily="34" charset="-122"/>
                <a:sym typeface="+mn-ea"/>
              </a:rPr>
              <a:t>-</a:t>
            </a:r>
            <a:r>
              <a:rPr lang="zh-CN" altLang="en-US" sz="2800" dirty="0">
                <a:solidFill>
                  <a:schemeClr val="bg1"/>
                </a:solidFill>
                <a:latin typeface="微软雅黑" panose="020B0503020204020204" pitchFamily="34" charset="-122"/>
                <a:ea typeface="微软雅黑" panose="020B0503020204020204" pitchFamily="34" charset="-122"/>
                <a:sym typeface="+mn-ea"/>
              </a:rPr>
              <a:t>平台的特点</a:t>
            </a:r>
          </a:p>
        </p:txBody>
      </p:sp>
      <p:graphicFrame>
        <p:nvGraphicFramePr>
          <p:cNvPr id="11" name="表格 10"/>
          <p:cNvGraphicFramePr>
            <a:graphicFrameLocks noGrp="1"/>
          </p:cNvGraphicFramePr>
          <p:nvPr/>
        </p:nvGraphicFramePr>
        <p:xfrm>
          <a:off x="1369695" y="1139190"/>
          <a:ext cx="9450070" cy="5029835"/>
        </p:xfrm>
        <a:graphic>
          <a:graphicData uri="http://schemas.openxmlformats.org/drawingml/2006/table">
            <a:tbl>
              <a:tblPr firstRow="1" firstCol="1" bandRow="1">
                <a:tableStyleId>{EB344D84-9AFB-497E-A393-DC336BA19D2E}</a:tableStyleId>
              </a:tblPr>
              <a:tblGrid>
                <a:gridCol w="2098040">
                  <a:extLst>
                    <a:ext uri="{9D8B030D-6E8A-4147-A177-3AD203B41FA5}">
                      <a16:colId xmlns:a16="http://schemas.microsoft.com/office/drawing/2014/main" val="20000"/>
                    </a:ext>
                  </a:extLst>
                </a:gridCol>
                <a:gridCol w="7352030">
                  <a:extLst>
                    <a:ext uri="{9D8B030D-6E8A-4147-A177-3AD203B41FA5}">
                      <a16:colId xmlns:a16="http://schemas.microsoft.com/office/drawing/2014/main" val="20001"/>
                    </a:ext>
                  </a:extLst>
                </a:gridCol>
              </a:tblGrid>
              <a:tr h="213360">
                <a:tc>
                  <a:txBody>
                    <a:bodyPr/>
                    <a:lstStyle/>
                    <a:p>
                      <a:pPr indent="127000" algn="ctr">
                        <a:spcAft>
                          <a:spcPts val="0"/>
                        </a:spcAft>
                      </a:pPr>
                      <a:r>
                        <a:rPr lang="zh-CN" sz="1400" kern="100" cap="all" dirty="0">
                          <a:effectLst/>
                        </a:rPr>
                        <a:t>评价框架</a:t>
                      </a:r>
                      <a:endParaRPr lang="zh-CN" sz="1400" kern="100" dirty="0">
                        <a:effectLst/>
                        <a:latin typeface="Times New Roman" panose="02020603050405020304" pitchFamily="18" charset="0"/>
                        <a:ea typeface="宋体" panose="02010600030101010101" pitchFamily="2" charset="-122"/>
                      </a:endParaRPr>
                    </a:p>
                  </a:txBody>
                  <a:tcPr marL="68591" marR="68591" marT="0" marB="0"/>
                </a:tc>
                <a:tc>
                  <a:txBody>
                    <a:bodyPr/>
                    <a:lstStyle/>
                    <a:p>
                      <a:pPr indent="127000" algn="ctr">
                        <a:spcAft>
                          <a:spcPts val="0"/>
                        </a:spcAft>
                      </a:pPr>
                      <a:r>
                        <a:rPr lang="zh-CN" sz="1400" kern="100" cap="all" dirty="0">
                          <a:effectLst/>
                        </a:rPr>
                        <a:t>速卖通平台的评价</a:t>
                      </a:r>
                      <a:endParaRPr lang="zh-CN" sz="1400" kern="100" dirty="0">
                        <a:effectLst/>
                        <a:latin typeface="Times New Roman" panose="02020603050405020304" pitchFamily="18" charset="0"/>
                        <a:ea typeface="宋体" panose="02010600030101010101" pitchFamily="2" charset="-122"/>
                      </a:endParaRPr>
                    </a:p>
                  </a:txBody>
                  <a:tcPr marL="68591" marR="68591" marT="0" marB="0"/>
                </a:tc>
                <a:extLst>
                  <a:ext uri="{0D108BD9-81ED-4DB2-BD59-A6C34878D82A}">
                    <a16:rowId xmlns:a16="http://schemas.microsoft.com/office/drawing/2014/main" val="10000"/>
                  </a:ext>
                </a:extLst>
              </a:tr>
              <a:tr h="426720">
                <a:tc>
                  <a:txBody>
                    <a:bodyPr/>
                    <a:lstStyle/>
                    <a:p>
                      <a:pPr indent="127000" algn="ctr">
                        <a:spcAft>
                          <a:spcPts val="0"/>
                        </a:spcAft>
                      </a:pPr>
                      <a:r>
                        <a:rPr lang="zh-CN" sz="1400" kern="100" cap="all">
                          <a:effectLst/>
                        </a:rPr>
                        <a:t>目标客户</a:t>
                      </a:r>
                      <a:endParaRPr lang="zh-CN" sz="1400" kern="100">
                        <a:effectLst/>
                        <a:latin typeface="Times New Roman" panose="02020603050405020304" pitchFamily="18" charset="0"/>
                        <a:ea typeface="宋体" panose="02010600030101010101" pitchFamily="2" charset="-122"/>
                      </a:endParaRPr>
                    </a:p>
                  </a:txBody>
                  <a:tcPr marL="68591" marR="68591" marT="0" marB="0" anchor="ctr"/>
                </a:tc>
                <a:tc>
                  <a:txBody>
                    <a:bodyPr/>
                    <a:lstStyle/>
                    <a:p>
                      <a:pPr indent="0" algn="just" fontAlgn="auto">
                        <a:spcAft>
                          <a:spcPts val="0"/>
                        </a:spcAft>
                      </a:pPr>
                      <a:r>
                        <a:rPr lang="zh-CN" sz="1400" kern="100" dirty="0">
                          <a:effectLst/>
                        </a:rPr>
                        <a:t>主要来自俄罗斯联邦、巴西、以色列、西班牙、白俄罗斯、美国、加拿大、乌克兰、法国、捷克共和国、英国。</a:t>
                      </a:r>
                      <a:endParaRPr lang="zh-CN" sz="1400" kern="100" dirty="0">
                        <a:effectLst/>
                        <a:latin typeface="Times New Roman" panose="02020603050405020304" pitchFamily="18" charset="0"/>
                        <a:ea typeface="宋体" panose="02010600030101010101" pitchFamily="2" charset="-122"/>
                      </a:endParaRPr>
                    </a:p>
                  </a:txBody>
                  <a:tcPr marL="68591" marR="68591" marT="0" marB="0"/>
                </a:tc>
                <a:extLst>
                  <a:ext uri="{0D108BD9-81ED-4DB2-BD59-A6C34878D82A}">
                    <a16:rowId xmlns:a16="http://schemas.microsoft.com/office/drawing/2014/main" val="10001"/>
                  </a:ext>
                </a:extLst>
              </a:tr>
              <a:tr h="561340">
                <a:tc>
                  <a:txBody>
                    <a:bodyPr/>
                    <a:lstStyle/>
                    <a:p>
                      <a:pPr indent="127000" algn="ctr">
                        <a:spcAft>
                          <a:spcPts val="0"/>
                        </a:spcAft>
                      </a:pPr>
                      <a:r>
                        <a:rPr lang="zh-CN" sz="1400" kern="100" cap="all">
                          <a:effectLst/>
                        </a:rPr>
                        <a:t>平台卖家</a:t>
                      </a:r>
                      <a:endParaRPr lang="zh-CN" sz="1400" kern="100">
                        <a:effectLst/>
                        <a:latin typeface="Times New Roman" panose="02020603050405020304" pitchFamily="18" charset="0"/>
                        <a:ea typeface="宋体" panose="02010600030101010101" pitchFamily="2" charset="-122"/>
                      </a:endParaRPr>
                    </a:p>
                  </a:txBody>
                  <a:tcPr marL="68591" marR="68591" marT="0" marB="0" anchor="ctr"/>
                </a:tc>
                <a:tc>
                  <a:txBody>
                    <a:bodyPr/>
                    <a:lstStyle/>
                    <a:p>
                      <a:pPr indent="0" algn="just" fontAlgn="auto">
                        <a:spcAft>
                          <a:spcPts val="0"/>
                        </a:spcAft>
                      </a:pPr>
                      <a:r>
                        <a:rPr lang="zh-CN" sz="1400" kern="100" dirty="0">
                          <a:effectLst/>
                        </a:rPr>
                        <a:t>个人卖家或企业卖家</a:t>
                      </a:r>
                      <a:r>
                        <a:rPr lang="en-US" sz="1400" kern="100" dirty="0">
                          <a:effectLst/>
                        </a:rPr>
                        <a:t>, </a:t>
                      </a:r>
                      <a:r>
                        <a:rPr lang="zh-CN" sz="1400" kern="100" dirty="0">
                          <a:effectLst/>
                        </a:rPr>
                        <a:t>主要集中在服装服饰、手机通信、鞋包、美容健康、珠宝手表、消费电子、电脑网络、家居、汽车和摩托车配件、灯具等行业。</a:t>
                      </a:r>
                      <a:endParaRPr lang="zh-CN" sz="1400" kern="100" dirty="0">
                        <a:effectLst/>
                        <a:latin typeface="Times New Roman" panose="02020603050405020304" pitchFamily="18" charset="0"/>
                        <a:ea typeface="宋体" panose="02010600030101010101" pitchFamily="2" charset="-122"/>
                      </a:endParaRPr>
                    </a:p>
                  </a:txBody>
                  <a:tcPr marL="68591" marR="68591" marT="0" marB="0"/>
                </a:tc>
                <a:extLst>
                  <a:ext uri="{0D108BD9-81ED-4DB2-BD59-A6C34878D82A}">
                    <a16:rowId xmlns:a16="http://schemas.microsoft.com/office/drawing/2014/main" val="10002"/>
                  </a:ext>
                </a:extLst>
              </a:tr>
              <a:tr h="748665">
                <a:tc>
                  <a:txBody>
                    <a:bodyPr/>
                    <a:lstStyle/>
                    <a:p>
                      <a:pPr indent="127000" algn="ctr">
                        <a:spcAft>
                          <a:spcPts val="0"/>
                        </a:spcAft>
                      </a:pPr>
                      <a:r>
                        <a:rPr lang="zh-CN" sz="1400" kern="100" cap="all">
                          <a:effectLst/>
                        </a:rPr>
                        <a:t>准入条件</a:t>
                      </a:r>
                      <a:endParaRPr lang="zh-CN" sz="1400" kern="100">
                        <a:effectLst/>
                        <a:latin typeface="Times New Roman" panose="02020603050405020304" pitchFamily="18" charset="0"/>
                        <a:ea typeface="宋体" panose="02010600030101010101" pitchFamily="2" charset="-122"/>
                      </a:endParaRPr>
                    </a:p>
                  </a:txBody>
                  <a:tcPr marL="68591" marR="68591" marT="0" marB="0" anchor="ctr"/>
                </a:tc>
                <a:tc>
                  <a:txBody>
                    <a:bodyPr/>
                    <a:lstStyle/>
                    <a:p>
                      <a:pPr indent="0" algn="just" fontAlgn="auto">
                        <a:spcAft>
                          <a:spcPts val="0"/>
                        </a:spcAft>
                      </a:pPr>
                      <a:r>
                        <a:rPr lang="zh-CN" sz="1400" kern="100" dirty="0">
                          <a:effectLst/>
                        </a:rPr>
                        <a:t>主要是两类人</a:t>
                      </a:r>
                      <a:r>
                        <a:rPr lang="en-US" sz="1400" kern="100" dirty="0">
                          <a:effectLst/>
                        </a:rPr>
                        <a:t>:</a:t>
                      </a:r>
                      <a:r>
                        <a:rPr lang="zh-CN" sz="1400" kern="100" dirty="0">
                          <a:effectLst/>
                        </a:rPr>
                        <a:t>一类是买家</a:t>
                      </a:r>
                      <a:r>
                        <a:rPr lang="en-US" sz="1400" kern="100" dirty="0">
                          <a:effectLst/>
                        </a:rPr>
                        <a:t>;</a:t>
                      </a:r>
                      <a:r>
                        <a:rPr lang="zh-CN" sz="1400" kern="100" dirty="0">
                          <a:effectLst/>
                        </a:rPr>
                        <a:t>一类是卖家。这两类人群中，全球速卖通平台只向卖家收费。向卖家收取的费用有</a:t>
                      </a:r>
                      <a:r>
                        <a:rPr lang="en-US" sz="1400" kern="100" dirty="0">
                          <a:effectLst/>
                        </a:rPr>
                        <a:t>:3%~9.15%</a:t>
                      </a:r>
                      <a:r>
                        <a:rPr lang="zh-CN" sz="1400" kern="100" dirty="0">
                          <a:effectLst/>
                        </a:rPr>
                        <a:t>的交易佣金、会员费、广告费。卖家主要由外贸生产型企业、外贸公司、外贸</a:t>
                      </a:r>
                      <a:r>
                        <a:rPr lang="en-US" sz="1400" kern="100" dirty="0">
                          <a:effectLst/>
                        </a:rPr>
                        <a:t>SOHO-</a:t>
                      </a:r>
                      <a:r>
                        <a:rPr lang="zh-CN" sz="1400" kern="100" dirty="0">
                          <a:effectLst/>
                        </a:rPr>
                        <a:t>族组成。</a:t>
                      </a:r>
                      <a:endParaRPr lang="zh-CN" sz="1400" kern="100" dirty="0">
                        <a:effectLst/>
                        <a:latin typeface="Times New Roman" panose="02020603050405020304" pitchFamily="18" charset="0"/>
                        <a:ea typeface="宋体" panose="02010600030101010101" pitchFamily="2" charset="-122"/>
                      </a:endParaRPr>
                    </a:p>
                  </a:txBody>
                  <a:tcPr marL="68591" marR="68591" marT="0" marB="0"/>
                </a:tc>
                <a:extLst>
                  <a:ext uri="{0D108BD9-81ED-4DB2-BD59-A6C34878D82A}">
                    <a16:rowId xmlns:a16="http://schemas.microsoft.com/office/drawing/2014/main" val="10003"/>
                  </a:ext>
                </a:extLst>
              </a:tr>
              <a:tr h="748665">
                <a:tc>
                  <a:txBody>
                    <a:bodyPr/>
                    <a:lstStyle/>
                    <a:p>
                      <a:pPr indent="127000" algn="ctr">
                        <a:spcAft>
                          <a:spcPts val="0"/>
                        </a:spcAft>
                      </a:pPr>
                      <a:r>
                        <a:rPr lang="zh-CN" sz="1400" kern="100" cap="all">
                          <a:effectLst/>
                        </a:rPr>
                        <a:t>支付方式</a:t>
                      </a:r>
                      <a:endParaRPr lang="zh-CN" sz="1400" kern="100">
                        <a:effectLst/>
                        <a:latin typeface="Times New Roman" panose="02020603050405020304" pitchFamily="18" charset="0"/>
                        <a:ea typeface="宋体" panose="02010600030101010101" pitchFamily="2" charset="-122"/>
                      </a:endParaRPr>
                    </a:p>
                  </a:txBody>
                  <a:tcPr marL="68591" marR="68591" marT="0" marB="0" anchor="ctr"/>
                </a:tc>
                <a:tc>
                  <a:txBody>
                    <a:bodyPr/>
                    <a:lstStyle/>
                    <a:p>
                      <a:pPr indent="0" algn="just" fontAlgn="auto">
                        <a:spcAft>
                          <a:spcPts val="0"/>
                        </a:spcAft>
                      </a:pPr>
                      <a:r>
                        <a:rPr lang="zh-CN" sz="1400" kern="100" dirty="0">
                          <a:effectLst/>
                        </a:rPr>
                        <a:t>信用卡、</a:t>
                      </a:r>
                      <a:r>
                        <a:rPr lang="en-US" sz="1400" kern="100" dirty="0">
                          <a:effectLst/>
                        </a:rPr>
                        <a:t>Moneybookers</a:t>
                      </a:r>
                      <a:r>
                        <a:rPr lang="zh-CN" sz="1400" kern="100" dirty="0">
                          <a:effectLst/>
                        </a:rPr>
                        <a:t>、</a:t>
                      </a:r>
                      <a:r>
                        <a:rPr lang="en-US" sz="1400" kern="100" dirty="0">
                          <a:effectLst/>
                        </a:rPr>
                        <a:t>Western Union(</a:t>
                      </a:r>
                      <a:r>
                        <a:rPr lang="zh-CN" sz="1400" kern="100" dirty="0">
                          <a:effectLst/>
                        </a:rPr>
                        <a:t>西联支付</a:t>
                      </a:r>
                      <a:r>
                        <a:rPr lang="en-US" sz="1400" kern="100" dirty="0">
                          <a:effectLst/>
                        </a:rPr>
                        <a:t>)</a:t>
                      </a:r>
                      <a:r>
                        <a:rPr lang="zh-CN" sz="1400" kern="100" dirty="0">
                          <a:effectLst/>
                        </a:rPr>
                        <a:t>、</a:t>
                      </a:r>
                      <a:r>
                        <a:rPr lang="en-US" sz="1400" kern="100" dirty="0">
                          <a:effectLst/>
                        </a:rPr>
                        <a:t>Bank Transfer(T/T</a:t>
                      </a:r>
                      <a:r>
                        <a:rPr lang="zh-CN" sz="1400" kern="100" dirty="0">
                          <a:effectLst/>
                        </a:rPr>
                        <a:t>银行转账</a:t>
                      </a:r>
                      <a:r>
                        <a:rPr lang="en-US" sz="1400" kern="100" dirty="0">
                          <a:effectLst/>
                        </a:rPr>
                        <a:t>)</a:t>
                      </a:r>
                      <a:r>
                        <a:rPr lang="zh-CN" sz="1400" kern="100" dirty="0">
                          <a:effectLst/>
                        </a:rPr>
                        <a:t>以及其他国外本地化信用卡和借记卡支付。其中</a:t>
                      </a:r>
                      <a:r>
                        <a:rPr lang="en-US" sz="1400" kern="100" dirty="0">
                          <a:effectLst/>
                        </a:rPr>
                        <a:t>Western Union</a:t>
                      </a:r>
                      <a:r>
                        <a:rPr lang="zh-CN" sz="1400" kern="100" dirty="0">
                          <a:effectLst/>
                        </a:rPr>
                        <a:t>和</a:t>
                      </a:r>
                      <a:r>
                        <a:rPr lang="en-US" sz="1400" kern="100" dirty="0">
                          <a:effectLst/>
                        </a:rPr>
                        <a:t>Bank Transfer </a:t>
                      </a:r>
                      <a:r>
                        <a:rPr lang="zh-CN" sz="1400" kern="100" dirty="0">
                          <a:effectLst/>
                        </a:rPr>
                        <a:t>属于线下汇款模式，其他支付方式属于线上支付。</a:t>
                      </a:r>
                      <a:endParaRPr lang="zh-CN" sz="1400" kern="100" dirty="0">
                        <a:effectLst/>
                        <a:latin typeface="Times New Roman" panose="02020603050405020304" pitchFamily="18" charset="0"/>
                        <a:ea typeface="宋体" panose="02010600030101010101" pitchFamily="2" charset="-122"/>
                      </a:endParaRPr>
                    </a:p>
                  </a:txBody>
                  <a:tcPr marL="68591" marR="68591" marT="0" marB="0"/>
                </a:tc>
                <a:extLst>
                  <a:ext uri="{0D108BD9-81ED-4DB2-BD59-A6C34878D82A}">
                    <a16:rowId xmlns:a16="http://schemas.microsoft.com/office/drawing/2014/main" val="10004"/>
                  </a:ext>
                </a:extLst>
              </a:tr>
              <a:tr h="213360">
                <a:tc>
                  <a:txBody>
                    <a:bodyPr/>
                    <a:lstStyle/>
                    <a:p>
                      <a:pPr indent="127000" algn="ctr">
                        <a:spcAft>
                          <a:spcPts val="0"/>
                        </a:spcAft>
                      </a:pPr>
                      <a:r>
                        <a:rPr lang="zh-CN" sz="1400" kern="100" cap="all">
                          <a:effectLst/>
                        </a:rPr>
                        <a:t>网上服务平台</a:t>
                      </a:r>
                      <a:endParaRPr lang="zh-CN" sz="1400" kern="100">
                        <a:effectLst/>
                        <a:latin typeface="Times New Roman" panose="02020603050405020304" pitchFamily="18" charset="0"/>
                        <a:ea typeface="宋体" panose="02010600030101010101" pitchFamily="2" charset="-122"/>
                      </a:endParaRPr>
                    </a:p>
                  </a:txBody>
                  <a:tcPr marL="68591" marR="68591" marT="0" marB="0" anchor="ctr"/>
                </a:tc>
                <a:tc>
                  <a:txBody>
                    <a:bodyPr/>
                    <a:lstStyle/>
                    <a:p>
                      <a:pPr indent="0" algn="just" fontAlgn="auto">
                        <a:spcAft>
                          <a:spcPts val="0"/>
                        </a:spcAft>
                      </a:pPr>
                      <a:r>
                        <a:rPr lang="zh-CN" sz="1400" kern="100" dirty="0">
                          <a:effectLst/>
                        </a:rPr>
                        <a:t>已覆盖全球</a:t>
                      </a:r>
                      <a:r>
                        <a:rPr lang="en-US" sz="1400" kern="100" dirty="0">
                          <a:effectLst/>
                        </a:rPr>
                        <a:t>224</a:t>
                      </a:r>
                      <a:r>
                        <a:rPr lang="zh-CN" sz="1400" kern="100" dirty="0">
                          <a:effectLst/>
                        </a:rPr>
                        <a:t>个国家和地区，网站支持</a:t>
                      </a:r>
                      <a:r>
                        <a:rPr lang="en-US" sz="1400" kern="100" dirty="0">
                          <a:effectLst/>
                        </a:rPr>
                        <a:t>18</a:t>
                      </a:r>
                      <a:r>
                        <a:rPr lang="zh-CN" sz="1400" kern="100" dirty="0">
                          <a:effectLst/>
                        </a:rPr>
                        <a:t>种语言</a:t>
                      </a:r>
                      <a:endParaRPr lang="zh-CN" sz="1400" kern="100" dirty="0">
                        <a:effectLst/>
                        <a:latin typeface="Times New Roman" panose="02020603050405020304" pitchFamily="18" charset="0"/>
                        <a:ea typeface="宋体" panose="02010600030101010101" pitchFamily="2" charset="-122"/>
                      </a:endParaRPr>
                    </a:p>
                  </a:txBody>
                  <a:tcPr marL="68591" marR="68591" marT="0" marB="0"/>
                </a:tc>
                <a:extLst>
                  <a:ext uri="{0D108BD9-81ED-4DB2-BD59-A6C34878D82A}">
                    <a16:rowId xmlns:a16="http://schemas.microsoft.com/office/drawing/2014/main" val="10005"/>
                  </a:ext>
                </a:extLst>
              </a:tr>
              <a:tr h="1497965">
                <a:tc>
                  <a:txBody>
                    <a:bodyPr/>
                    <a:lstStyle/>
                    <a:p>
                      <a:pPr indent="127000" algn="ctr">
                        <a:spcAft>
                          <a:spcPts val="0"/>
                        </a:spcAft>
                      </a:pPr>
                      <a:r>
                        <a:rPr lang="zh-CN" sz="1400" kern="100" cap="all">
                          <a:effectLst/>
                        </a:rPr>
                        <a:t>物流</a:t>
                      </a:r>
                      <a:endParaRPr lang="zh-CN" sz="1400" kern="100">
                        <a:effectLst/>
                        <a:latin typeface="Times New Roman" panose="02020603050405020304" pitchFamily="18" charset="0"/>
                        <a:ea typeface="宋体" panose="02010600030101010101" pitchFamily="2" charset="-122"/>
                      </a:endParaRPr>
                    </a:p>
                  </a:txBody>
                  <a:tcPr marL="68591" marR="68591" marT="0" marB="0" anchor="ctr"/>
                </a:tc>
                <a:tc>
                  <a:txBody>
                    <a:bodyPr/>
                    <a:lstStyle/>
                    <a:p>
                      <a:pPr indent="0" algn="just" fontAlgn="auto">
                        <a:spcAft>
                          <a:spcPts val="0"/>
                        </a:spcAft>
                      </a:pPr>
                      <a:r>
                        <a:rPr lang="zh-CN" sz="1400" kern="100" dirty="0">
                          <a:effectLst/>
                        </a:rPr>
                        <a:t>速卖通提供的物流服务主要有邮政物流、专线物流和商业快递三种。其中邮政物流包括中国邮政小包、中国香港邮政小包、新加坡邮政小包瑞土邮政小包、中国邮政大包、中国香港邮政大包等。专线物流主要有中俄航空和俄罗斯、南美航空专线。商业快递主要涉及</a:t>
                      </a:r>
                      <a:r>
                        <a:rPr lang="en-US" sz="1400" kern="100" dirty="0">
                          <a:effectLst/>
                        </a:rPr>
                        <a:t>DHL</a:t>
                      </a:r>
                      <a:r>
                        <a:rPr lang="zh-CN" sz="1400" kern="100" dirty="0">
                          <a:effectLst/>
                        </a:rPr>
                        <a:t>、</a:t>
                      </a:r>
                      <a:r>
                        <a:rPr lang="en-US" sz="1400" kern="100" dirty="0">
                          <a:effectLst/>
                        </a:rPr>
                        <a:t>FedEx</a:t>
                      </a:r>
                      <a:r>
                        <a:rPr lang="zh-CN" sz="1400" kern="100" dirty="0">
                          <a:effectLst/>
                        </a:rPr>
                        <a:t>、</a:t>
                      </a:r>
                      <a:r>
                        <a:rPr lang="en-US" sz="1400" kern="100" dirty="0">
                          <a:effectLst/>
                        </a:rPr>
                        <a:t>UPS</a:t>
                      </a:r>
                      <a:r>
                        <a:rPr lang="zh-CN" sz="1400" kern="100" dirty="0">
                          <a:effectLst/>
                        </a:rPr>
                        <a:t>、</a:t>
                      </a:r>
                      <a:r>
                        <a:rPr lang="en-US" sz="1400" kern="100" dirty="0">
                          <a:effectLst/>
                        </a:rPr>
                        <a:t>TNT</a:t>
                      </a:r>
                      <a:r>
                        <a:rPr lang="zh-CN" sz="1400" kern="100" dirty="0">
                          <a:effectLst/>
                        </a:rPr>
                        <a:t>等。</a:t>
                      </a:r>
                      <a:r>
                        <a:rPr lang="en-US" sz="1400" kern="100" dirty="0">
                          <a:effectLst/>
                        </a:rPr>
                        <a:t>2015</a:t>
                      </a:r>
                      <a:r>
                        <a:rPr lang="zh-CN" sz="1400" kern="100" dirty="0">
                          <a:effectLst/>
                        </a:rPr>
                        <a:t>年速卖通正式开启了包括美国、俄罗斯、印尼、澳大利亚等九个国家的海外仓服务。海外仓服务保证了物流上的本土发货问题，能够解决很大部分的跨境物流纠纷，并且能够在某种程度上降低物流费用。</a:t>
                      </a:r>
                      <a:endParaRPr lang="zh-CN" sz="1400" kern="100" dirty="0">
                        <a:effectLst/>
                        <a:latin typeface="Times New Roman" panose="02020603050405020304" pitchFamily="18" charset="0"/>
                        <a:ea typeface="宋体" panose="02010600030101010101" pitchFamily="2" charset="-122"/>
                      </a:endParaRPr>
                    </a:p>
                  </a:txBody>
                  <a:tcPr marL="68591" marR="68591" marT="0" marB="0"/>
                </a:tc>
                <a:extLst>
                  <a:ext uri="{0D108BD9-81ED-4DB2-BD59-A6C34878D82A}">
                    <a16:rowId xmlns:a16="http://schemas.microsoft.com/office/drawing/2014/main" val="10006"/>
                  </a:ext>
                </a:extLst>
              </a:tr>
              <a:tr h="619760">
                <a:tc>
                  <a:txBody>
                    <a:bodyPr/>
                    <a:lstStyle/>
                    <a:p>
                      <a:pPr indent="127000" algn="ctr">
                        <a:spcAft>
                          <a:spcPts val="0"/>
                        </a:spcAft>
                      </a:pPr>
                      <a:r>
                        <a:rPr lang="zh-CN" sz="1400" kern="100" cap="all">
                          <a:effectLst/>
                        </a:rPr>
                        <a:t>其他服务</a:t>
                      </a:r>
                      <a:endParaRPr lang="zh-CN" sz="1400" kern="100">
                        <a:effectLst/>
                        <a:latin typeface="Times New Roman" panose="02020603050405020304" pitchFamily="18" charset="0"/>
                        <a:ea typeface="宋体" panose="02010600030101010101" pitchFamily="2" charset="-122"/>
                      </a:endParaRPr>
                    </a:p>
                  </a:txBody>
                  <a:tcPr marL="68591" marR="68591" marT="0" marB="0"/>
                </a:tc>
                <a:tc>
                  <a:txBody>
                    <a:bodyPr/>
                    <a:lstStyle/>
                    <a:p>
                      <a:pPr indent="0" algn="just" fontAlgn="auto">
                        <a:spcAft>
                          <a:spcPts val="0"/>
                        </a:spcAft>
                      </a:pPr>
                      <a:r>
                        <a:rPr lang="zh-CN" sz="1400" kern="100" dirty="0">
                          <a:effectLst/>
                        </a:rPr>
                        <a:t>根据计算结果将卖家划分为优秀、良好、及格和不及格卖家，不同等级的卖家将获得不同的平台资源。数据纵横提供数据分析服务、速卖通大学提供培训服务等。</a:t>
                      </a:r>
                      <a:endParaRPr lang="zh-CN" sz="1400" kern="100" dirty="0">
                        <a:effectLst/>
                        <a:latin typeface="Times New Roman" panose="02020603050405020304" pitchFamily="18" charset="0"/>
                        <a:ea typeface="宋体" panose="02010600030101010101" pitchFamily="2" charset="-122"/>
                      </a:endParaRPr>
                    </a:p>
                  </a:txBody>
                  <a:tcPr marL="68591" marR="68591" marT="0" marB="0"/>
                </a:tc>
                <a:extLst>
                  <a:ext uri="{0D108BD9-81ED-4DB2-BD59-A6C34878D82A}">
                    <a16:rowId xmlns:a16="http://schemas.microsoft.com/office/drawing/2014/main" val="10007"/>
                  </a:ext>
                </a:extLst>
              </a:tr>
            </a:tbl>
          </a:graphicData>
        </a:graphic>
      </p:graphicFrame>
    </p:spTree>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8828"/>
          <a:stretch>
            <a:fillRect/>
          </a:stretch>
        </p:blipFill>
        <p:spPr>
          <a:xfrm>
            <a:off x="-1" y="-1"/>
            <a:ext cx="12190413" cy="6859589"/>
          </a:xfrm>
          <a:prstGeom prst="rect">
            <a:avLst/>
          </a:prstGeom>
        </p:spPr>
      </p:pic>
      <p:sp>
        <p:nvSpPr>
          <p:cNvPr id="2" name="e7d195523061f1c0" descr="e7d195523061f1c01da5a1f0837ac25283df40ff0a16bfd61AE6AB84AD7EB485CA8019BF267F2027DE2BF09650313B56A435BB3664F8B916CA3777391AC088C283181605E184D6D6879568EB73EB808A103F0784C8DFC3E9CDD14B61FDDA6A8A6237D2DFE3BBAEC8979D824A43E015648F6CB3D1F8D3E352A4BDC9925C075CFF312C4A0BE75FDF5C" hidden="1"/>
          <p:cNvSpPr txBox="1"/>
          <p:nvPr/>
        </p:nvSpPr>
        <p:spPr>
          <a:xfrm>
            <a:off x="-237036" y="1201433"/>
            <a:ext cx="268743" cy="676863"/>
          </a:xfrm>
          <a:prstGeom prst="rect">
            <a:avLst/>
          </a:prstGeom>
          <a:noFill/>
        </p:spPr>
        <p:txBody>
          <a:bodyPr vert="wordArtVert" lIns="60936" tIns="30468" rIns="60936" bIns="30468" rtlCol="0">
            <a:spAutoFit/>
          </a:bodyPr>
          <a:lstStyle/>
          <a:p>
            <a:r>
              <a:rPr lang="en-US" altLang="zh-CN" sz="100"/>
              <a:t>e7d195523061f1c01da5a1f0837ac25283df40ff0a16bfd61AE6AB84AD7EB485CA8019BF267F2027DE2BF09650313B56A435BB3664F8B916CA3777391AC088C283181605E184D6D6879568EB73EB808A103F0784C8DFC3E9CDD14B61FDDA6A8A6237D2DFE3BBAEC8979D824A43E015648F6CB3D1F8D3E352A4BDC9925C075CFF312C4A0BE75FDF5C</a:t>
            </a:r>
            <a:endParaRPr lang="zh-CN" altLang="en-US" sz="100"/>
          </a:p>
        </p:txBody>
      </p:sp>
      <p:sp>
        <p:nvSpPr>
          <p:cNvPr id="5" name="矩形 4"/>
          <p:cNvSpPr/>
          <p:nvPr/>
        </p:nvSpPr>
        <p:spPr>
          <a:xfrm>
            <a:off x="3581467" y="0"/>
            <a:ext cx="8558686" cy="6859588"/>
          </a:xfrm>
          <a:prstGeom prst="rect">
            <a:avLst/>
          </a:prstGeom>
          <a:solidFill>
            <a:schemeClr val="bg1">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lIns="121908" tIns="60954" rIns="121908" bIns="60954" rtlCol="0" anchor="ctr"/>
          <a:lstStyle/>
          <a:p>
            <a:pPr algn="ctr"/>
            <a:endParaRPr kumimoji="1" lang="zh-CN" altLang="en-US"/>
          </a:p>
        </p:txBody>
      </p:sp>
      <p:sp>
        <p:nvSpPr>
          <p:cNvPr id="9" name="矩形 8" descr="e7d195523061f1c01da5a1f0837ac25283df40ff0a16bfd61AE6AB84AD7EB485CA8019BF267F2027DE2BF09650313B56A435BB3664F8B916CA3777391AC088C283181605E184D6D6879568EB73EB808A103F0784C8DFC3E9CDD14B61FDDA6A8A6237D2DFE3BBAEC8979D824A43E015648F6CB3D1F8D3E352A4BDC9925C075CFF312C4A0BE75FDF5C"/>
          <p:cNvSpPr/>
          <p:nvPr/>
        </p:nvSpPr>
        <p:spPr>
          <a:xfrm>
            <a:off x="6135575" y="3153904"/>
            <a:ext cx="5236236" cy="553986"/>
          </a:xfrm>
          <a:prstGeom prst="rect">
            <a:avLst/>
          </a:prstGeom>
          <a:noFill/>
        </p:spPr>
        <p:txBody>
          <a:bodyPr wrap="square" lIns="121908" tIns="60954" rIns="121908" bIns="60954">
            <a:spAutoFit/>
          </a:bodyPr>
          <a:lstStyle/>
          <a:p>
            <a:r>
              <a:rPr lang="en-US" altLang="zh-CN" sz="28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Amazon</a:t>
            </a:r>
            <a:r>
              <a:rPr lang="zh-CN" altLang="en-US" sz="28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平台</a:t>
            </a:r>
          </a:p>
        </p:txBody>
      </p:sp>
      <p:sp>
        <p:nvSpPr>
          <p:cNvPr id="16" name="矩形 15" descr="e7d195523061f1c01da5a1f0837ac25283df40ff0a16bfd61AE6AB84AD7EB485CA8019BF267F2027DE2BF09650313B56A435BB3664F8B916CA3777391AC088C283181605E184D6D6879568EB73EB808A103F0784C8DFC3E9CDD14B61FDDA6A8A6237D2DFE3BBAEC8979D824A43E015648F6CB3D1F8D3E352A4BDC9925C075CFF312C4A0BE75FDF5C"/>
          <p:cNvSpPr/>
          <p:nvPr/>
        </p:nvSpPr>
        <p:spPr>
          <a:xfrm>
            <a:off x="4806885" y="3162489"/>
            <a:ext cx="736716" cy="538597"/>
          </a:xfrm>
          <a:prstGeom prst="rect">
            <a:avLst/>
          </a:prstGeom>
          <a:solidFill>
            <a:srgbClr val="0070C0"/>
          </a:solidFill>
        </p:spPr>
        <p:txBody>
          <a:bodyPr wrap="none" lIns="121908" tIns="60954" rIns="121908" bIns="60954">
            <a:spAutoFit/>
          </a:bodyPr>
          <a:lstStyle/>
          <a:p>
            <a:pPr lvl="0"/>
            <a:r>
              <a:rPr lang="en-US" altLang="zh-CN" sz="27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3.2</a:t>
            </a:r>
          </a:p>
        </p:txBody>
      </p:sp>
    </p:spTree>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6"/>
          <p:cNvSpPr/>
          <p:nvPr/>
        </p:nvSpPr>
        <p:spPr>
          <a:xfrm>
            <a:off x="793031" y="207058"/>
            <a:ext cx="3802644"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l" eaLnBrk="1" hangingPunct="1">
              <a:spcBef>
                <a:spcPct val="0"/>
              </a:spcBef>
              <a:buFontTx/>
              <a:buNone/>
            </a:pPr>
            <a:r>
              <a:rPr lang="en-US" altLang="zh-CN" sz="2800" dirty="0">
                <a:solidFill>
                  <a:schemeClr val="bg1"/>
                </a:solidFill>
                <a:latin typeface="微软雅黑" panose="020B0503020204020204" pitchFamily="34" charset="-122"/>
                <a:ea typeface="微软雅黑" panose="020B0503020204020204" pitchFamily="34" charset="-122"/>
                <a:sym typeface="+mn-ea"/>
              </a:rPr>
              <a:t>3.2 Amazon</a:t>
            </a:r>
            <a:r>
              <a:rPr lang="zh-CN" altLang="en-US" sz="2800" dirty="0">
                <a:solidFill>
                  <a:schemeClr val="bg1"/>
                </a:solidFill>
                <a:latin typeface="微软雅黑" panose="020B0503020204020204" pitchFamily="34" charset="-122"/>
                <a:ea typeface="微软雅黑" panose="020B0503020204020204" pitchFamily="34" charset="-122"/>
                <a:sym typeface="+mn-ea"/>
              </a:rPr>
              <a:t>平台</a:t>
            </a:r>
            <a:r>
              <a:rPr lang="en-US" altLang="zh-CN" sz="2800" dirty="0">
                <a:solidFill>
                  <a:schemeClr val="bg1"/>
                </a:solidFill>
                <a:latin typeface="微软雅黑" panose="020B0503020204020204" pitchFamily="34" charset="-122"/>
                <a:ea typeface="微软雅黑" panose="020B0503020204020204" pitchFamily="34" charset="-122"/>
                <a:sym typeface="+mn-ea"/>
              </a:rPr>
              <a:t>-</a:t>
            </a:r>
            <a:r>
              <a:rPr lang="zh-CN" altLang="en-US" sz="2800" dirty="0">
                <a:solidFill>
                  <a:schemeClr val="bg1"/>
                </a:solidFill>
                <a:latin typeface="微软雅黑" panose="020B0503020204020204" pitchFamily="34" charset="-122"/>
                <a:ea typeface="微软雅黑" panose="020B0503020204020204" pitchFamily="34" charset="-122"/>
                <a:sym typeface="+mn-ea"/>
              </a:rPr>
              <a:t>简介</a:t>
            </a:r>
          </a:p>
        </p:txBody>
      </p:sp>
      <p:sp>
        <p:nvSpPr>
          <p:cNvPr id="5" name="矩形: 一个圆顶角，剪去另一个顶角 4"/>
          <p:cNvSpPr/>
          <p:nvPr/>
        </p:nvSpPr>
        <p:spPr>
          <a:xfrm>
            <a:off x="1915318" y="1366227"/>
            <a:ext cx="8359775" cy="1628775"/>
          </a:xfrm>
          <a:prstGeom prst="snipRoundRect">
            <a:avLst/>
          </a:prstGeom>
        </p:spPr>
        <p:style>
          <a:lnRef idx="2">
            <a:schemeClr val="accent3"/>
          </a:lnRef>
          <a:fillRef idx="1">
            <a:schemeClr val="lt1"/>
          </a:fillRef>
          <a:effectRef idx="0">
            <a:schemeClr val="accent3"/>
          </a:effectRef>
          <a:fontRef idx="minor">
            <a:schemeClr val="dk1"/>
          </a:fontRef>
        </p:style>
        <p:txBody>
          <a:bodyPr anchor="ctr"/>
          <a:lstStyle/>
          <a:p>
            <a:pPr algn="just" eaLnBrk="0" hangingPunct="0">
              <a:defRPr/>
            </a:pPr>
            <a:r>
              <a:rPr lang="zh-CN" altLang="en-US" sz="1800" dirty="0"/>
              <a:t>亚马逊公司是在</a:t>
            </a:r>
            <a:r>
              <a:rPr lang="en-US" altLang="zh-CN" sz="1800" dirty="0"/>
              <a:t>1995</a:t>
            </a:r>
            <a:r>
              <a:rPr lang="zh-CN" altLang="en-US" sz="1800" dirty="0"/>
              <a:t>年</a:t>
            </a:r>
            <a:r>
              <a:rPr lang="en-US" altLang="zh-CN" sz="1800" dirty="0"/>
              <a:t>7</a:t>
            </a:r>
            <a:r>
              <a:rPr lang="zh-CN" altLang="en-US" sz="1800" dirty="0"/>
              <a:t>月</a:t>
            </a:r>
            <a:r>
              <a:rPr lang="en-US" altLang="zh-CN" sz="1800" dirty="0"/>
              <a:t>16</a:t>
            </a:r>
            <a:r>
              <a:rPr lang="zh-CN" altLang="en-US" sz="1800" dirty="0"/>
              <a:t>日由杰夫</a:t>
            </a:r>
            <a:r>
              <a:rPr lang="en-US" altLang="zh-CN" sz="1800" dirty="0"/>
              <a:t>·</a:t>
            </a:r>
            <a:r>
              <a:rPr lang="zh-CN" altLang="en-US" sz="1800" dirty="0"/>
              <a:t>贝佐斯（</a:t>
            </a:r>
            <a:r>
              <a:rPr lang="en-US" altLang="zh-CN" sz="1800" dirty="0"/>
              <a:t>Jeff Bezos</a:t>
            </a:r>
            <a:r>
              <a:rPr lang="zh-CN" altLang="en-US" sz="1800" dirty="0"/>
              <a:t>）创立，一开始叫</a:t>
            </a:r>
            <a:r>
              <a:rPr lang="en-US" altLang="zh-CN" sz="1800" dirty="0" err="1"/>
              <a:t>Cadabra</a:t>
            </a:r>
            <a:r>
              <a:rPr lang="zh-CN" altLang="en-US" sz="1800" dirty="0"/>
              <a:t>。性质是基本的网络书店。现在则经营范围相当广的其他产品，已成为全球商品品种最多的网上零售商和全球第二大互联网企业。亚马逊中国是一家中国</a:t>
            </a:r>
            <a:r>
              <a:rPr lang="en-US" altLang="zh-CN" sz="1800" dirty="0"/>
              <a:t>B2C</a:t>
            </a:r>
            <a:r>
              <a:rPr lang="zh-CN" altLang="en-US" sz="1800" dirty="0"/>
              <a:t>电子商务网站，前身为卓越网，被亚马逊公司收购后，成为其子公司。经营图书音像软件、图书 、影视等。</a:t>
            </a:r>
          </a:p>
        </p:txBody>
      </p:sp>
      <p:sp>
        <p:nvSpPr>
          <p:cNvPr id="7" name="文本框 6"/>
          <p:cNvSpPr txBox="1"/>
          <p:nvPr/>
        </p:nvSpPr>
        <p:spPr>
          <a:xfrm>
            <a:off x="7743030" y="3582377"/>
            <a:ext cx="2411413" cy="1477328"/>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pPr eaLnBrk="0" hangingPunct="0">
              <a:defRPr/>
            </a:pPr>
            <a:r>
              <a:rPr lang="zh-CN" altLang="en-US" sz="1800" dirty="0"/>
              <a:t>中国卖家对接海外</a:t>
            </a:r>
            <a:r>
              <a:rPr lang="en-US" altLang="zh-CN" sz="1800" dirty="0"/>
              <a:t>12</a:t>
            </a:r>
            <a:r>
              <a:rPr lang="zh-CN" altLang="en-US" sz="1800" dirty="0"/>
              <a:t>大亚马逊站点，可以把产品销售给亚马逊全球</a:t>
            </a:r>
            <a:r>
              <a:rPr lang="en-US" altLang="zh-CN" sz="1800" dirty="0"/>
              <a:t>3</a:t>
            </a:r>
            <a:r>
              <a:rPr lang="zh-CN" altLang="en-US" sz="1800" dirty="0"/>
              <a:t>亿的活跃付费用户</a:t>
            </a:r>
          </a:p>
        </p:txBody>
      </p:sp>
      <p:pic>
        <p:nvPicPr>
          <p:cNvPr id="8" name="图片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9805" y="3293452"/>
            <a:ext cx="4773613" cy="302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6"/>
          <p:cNvSpPr/>
          <p:nvPr/>
        </p:nvSpPr>
        <p:spPr>
          <a:xfrm>
            <a:off x="793031" y="207058"/>
            <a:ext cx="4520789"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l" eaLnBrk="1" hangingPunct="1">
              <a:spcBef>
                <a:spcPct val="0"/>
              </a:spcBef>
              <a:buFontTx/>
              <a:buNone/>
            </a:pPr>
            <a:r>
              <a:rPr lang="en-US" altLang="zh-CN" sz="2800" dirty="0">
                <a:solidFill>
                  <a:schemeClr val="bg1"/>
                </a:solidFill>
                <a:latin typeface="微软雅黑" panose="020B0503020204020204" pitchFamily="34" charset="-122"/>
                <a:ea typeface="微软雅黑" panose="020B0503020204020204" pitchFamily="34" charset="-122"/>
                <a:sym typeface="+mn-ea"/>
              </a:rPr>
              <a:t>3.2 Amazon</a:t>
            </a:r>
            <a:r>
              <a:rPr lang="zh-CN" altLang="en-US" sz="2800" dirty="0">
                <a:solidFill>
                  <a:schemeClr val="bg1"/>
                </a:solidFill>
                <a:latin typeface="微软雅黑" panose="020B0503020204020204" pitchFamily="34" charset="-122"/>
                <a:ea typeface="微软雅黑" panose="020B0503020204020204" pitchFamily="34" charset="-122"/>
                <a:sym typeface="+mn-ea"/>
              </a:rPr>
              <a:t>平台</a:t>
            </a:r>
            <a:r>
              <a:rPr lang="en-US" altLang="zh-CN" sz="2800" dirty="0">
                <a:solidFill>
                  <a:schemeClr val="bg1"/>
                </a:solidFill>
                <a:latin typeface="微软雅黑" panose="020B0503020204020204" pitchFamily="34" charset="-122"/>
                <a:ea typeface="微软雅黑" panose="020B0503020204020204" pitchFamily="34" charset="-122"/>
                <a:sym typeface="+mn-ea"/>
              </a:rPr>
              <a:t>-</a:t>
            </a:r>
            <a:r>
              <a:rPr lang="zh-CN" altLang="en-US" sz="2800" dirty="0">
                <a:solidFill>
                  <a:schemeClr val="bg1"/>
                </a:solidFill>
                <a:latin typeface="微软雅黑" panose="020B0503020204020204" pitchFamily="34" charset="-122"/>
                <a:ea typeface="微软雅黑" panose="020B0503020204020204" pitchFamily="34" charset="-122"/>
                <a:sym typeface="+mn-ea"/>
              </a:rPr>
              <a:t>主要产品</a:t>
            </a:r>
          </a:p>
        </p:txBody>
      </p:sp>
      <p:graphicFrame>
        <p:nvGraphicFramePr>
          <p:cNvPr id="6" name="图示 5"/>
          <p:cNvGraphicFramePr/>
          <p:nvPr/>
        </p:nvGraphicFramePr>
        <p:xfrm>
          <a:off x="1828986" y="889960"/>
          <a:ext cx="8532440" cy="57625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6"/>
          <p:cNvSpPr/>
          <p:nvPr/>
        </p:nvSpPr>
        <p:spPr>
          <a:xfrm>
            <a:off x="793031" y="207058"/>
            <a:ext cx="4833620" cy="52197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l" eaLnBrk="1" hangingPunct="1">
              <a:spcBef>
                <a:spcPct val="0"/>
              </a:spcBef>
              <a:buFontTx/>
              <a:buNone/>
            </a:pPr>
            <a:r>
              <a:rPr lang="en-US" altLang="zh-CN" sz="2800" dirty="0">
                <a:solidFill>
                  <a:schemeClr val="bg1"/>
                </a:solidFill>
                <a:latin typeface="微软雅黑" panose="020B0503020204020204" pitchFamily="34" charset="-122"/>
                <a:ea typeface="微软雅黑" panose="020B0503020204020204" pitchFamily="34" charset="-122"/>
                <a:sym typeface="+mn-ea"/>
              </a:rPr>
              <a:t>3.2 Amazon</a:t>
            </a:r>
            <a:r>
              <a:rPr lang="zh-CN" altLang="en-US" sz="2800" dirty="0">
                <a:solidFill>
                  <a:schemeClr val="bg1"/>
                </a:solidFill>
                <a:latin typeface="微软雅黑" panose="020B0503020204020204" pitchFamily="34" charset="-122"/>
                <a:ea typeface="微软雅黑" panose="020B0503020204020204" pitchFamily="34" charset="-122"/>
                <a:sym typeface="+mn-ea"/>
              </a:rPr>
              <a:t>平台</a:t>
            </a:r>
            <a:r>
              <a:rPr lang="en-US" altLang="zh-CN" sz="2800" dirty="0">
                <a:solidFill>
                  <a:schemeClr val="bg1"/>
                </a:solidFill>
                <a:latin typeface="微软雅黑" panose="020B0503020204020204" pitchFamily="34" charset="-122"/>
                <a:ea typeface="微软雅黑" panose="020B0503020204020204" pitchFamily="34" charset="-122"/>
                <a:sym typeface="+mn-ea"/>
              </a:rPr>
              <a:t>-</a:t>
            </a:r>
            <a:r>
              <a:rPr lang="zh-CN" altLang="en-US" sz="2800" dirty="0">
                <a:solidFill>
                  <a:schemeClr val="bg1"/>
                </a:solidFill>
                <a:latin typeface="微软雅黑" panose="020B0503020204020204" pitchFamily="34" charset="-122"/>
                <a:ea typeface="微软雅黑" panose="020B0503020204020204" pitchFamily="34" charset="-122"/>
                <a:sym typeface="+mn-ea"/>
              </a:rPr>
              <a:t>平台的特点</a:t>
            </a:r>
          </a:p>
        </p:txBody>
      </p:sp>
      <p:graphicFrame>
        <p:nvGraphicFramePr>
          <p:cNvPr id="4" name="表格 3"/>
          <p:cNvGraphicFramePr>
            <a:graphicFrameLocks noGrp="1"/>
          </p:cNvGraphicFramePr>
          <p:nvPr/>
        </p:nvGraphicFramePr>
        <p:xfrm>
          <a:off x="1644015" y="994410"/>
          <a:ext cx="8902065" cy="5208270"/>
        </p:xfrm>
        <a:graphic>
          <a:graphicData uri="http://schemas.openxmlformats.org/drawingml/2006/table">
            <a:tbl>
              <a:tblPr firstRow="1" firstCol="1" bandRow="1">
                <a:tableStyleId>{EB344D84-9AFB-497E-A393-DC336BA19D2E}</a:tableStyleId>
              </a:tblPr>
              <a:tblGrid>
                <a:gridCol w="1976120">
                  <a:extLst>
                    <a:ext uri="{9D8B030D-6E8A-4147-A177-3AD203B41FA5}">
                      <a16:colId xmlns:a16="http://schemas.microsoft.com/office/drawing/2014/main" val="20000"/>
                    </a:ext>
                  </a:extLst>
                </a:gridCol>
                <a:gridCol w="6925945">
                  <a:extLst>
                    <a:ext uri="{9D8B030D-6E8A-4147-A177-3AD203B41FA5}">
                      <a16:colId xmlns:a16="http://schemas.microsoft.com/office/drawing/2014/main" val="20001"/>
                    </a:ext>
                  </a:extLst>
                </a:gridCol>
              </a:tblGrid>
              <a:tr h="426085">
                <a:tc>
                  <a:txBody>
                    <a:bodyPr/>
                    <a:lstStyle/>
                    <a:p>
                      <a:pPr indent="127000" algn="ctr">
                        <a:spcAft>
                          <a:spcPts val="0"/>
                        </a:spcAft>
                      </a:pPr>
                      <a:r>
                        <a:rPr lang="zh-CN" sz="1400" kern="100" cap="all">
                          <a:effectLst/>
                        </a:rPr>
                        <a:t>评价框架</a:t>
                      </a:r>
                      <a:endParaRPr lang="zh-CN" sz="1400" kern="100">
                        <a:effectLst/>
                        <a:latin typeface="Times New Roman" panose="02020603050405020304" pitchFamily="18" charset="0"/>
                        <a:ea typeface="宋体" panose="02010600030101010101" pitchFamily="2" charset="-122"/>
                      </a:endParaRPr>
                    </a:p>
                  </a:txBody>
                  <a:tcPr marL="68585" marR="68585" marT="0" marB="0"/>
                </a:tc>
                <a:tc>
                  <a:txBody>
                    <a:bodyPr/>
                    <a:lstStyle/>
                    <a:p>
                      <a:pPr indent="127000" algn="ctr">
                        <a:spcAft>
                          <a:spcPts val="0"/>
                        </a:spcAft>
                      </a:pPr>
                      <a:r>
                        <a:rPr lang="zh-CN" sz="1400" kern="100" cap="all">
                          <a:effectLst/>
                        </a:rPr>
                        <a:t>亚马逊平台的评价</a:t>
                      </a:r>
                      <a:endParaRPr lang="zh-CN" sz="1400" kern="100">
                        <a:effectLst/>
                        <a:latin typeface="Times New Roman" panose="02020603050405020304" pitchFamily="18" charset="0"/>
                        <a:ea typeface="宋体" panose="02010600030101010101" pitchFamily="2" charset="-122"/>
                      </a:endParaRPr>
                    </a:p>
                  </a:txBody>
                  <a:tcPr marL="68585" marR="68585" marT="0" marB="0"/>
                </a:tc>
                <a:extLst>
                  <a:ext uri="{0D108BD9-81ED-4DB2-BD59-A6C34878D82A}">
                    <a16:rowId xmlns:a16="http://schemas.microsoft.com/office/drawing/2014/main" val="10000"/>
                  </a:ext>
                </a:extLst>
              </a:tr>
              <a:tr h="537845">
                <a:tc>
                  <a:txBody>
                    <a:bodyPr/>
                    <a:lstStyle/>
                    <a:p>
                      <a:pPr indent="127000" algn="ctr">
                        <a:spcAft>
                          <a:spcPts val="0"/>
                        </a:spcAft>
                      </a:pPr>
                      <a:r>
                        <a:rPr lang="zh-CN" sz="1400" kern="100" cap="all">
                          <a:effectLst/>
                        </a:rPr>
                        <a:t>目标客户</a:t>
                      </a:r>
                      <a:endParaRPr lang="zh-CN" sz="1400" kern="100">
                        <a:effectLst/>
                        <a:latin typeface="Times New Roman" panose="02020603050405020304" pitchFamily="18" charset="0"/>
                        <a:ea typeface="宋体" panose="02010600030101010101" pitchFamily="2" charset="-122"/>
                      </a:endParaRPr>
                    </a:p>
                  </a:txBody>
                  <a:tcPr marL="68585" marR="68585" marT="0" marB="0" anchor="ctr"/>
                </a:tc>
                <a:tc>
                  <a:txBody>
                    <a:bodyPr/>
                    <a:lstStyle/>
                    <a:p>
                      <a:pPr indent="127000" algn="just">
                        <a:spcAft>
                          <a:spcPts val="0"/>
                        </a:spcAft>
                      </a:pPr>
                      <a:r>
                        <a:rPr lang="zh-CN" sz="1400" kern="100">
                          <a:effectLst/>
                        </a:rPr>
                        <a:t>主要集中在澳大利亚、巴西、加拿大、中国、法国、德国、印度、意大利、日本、墨西哥、西班牙、英国。</a:t>
                      </a:r>
                      <a:endParaRPr lang="zh-CN" sz="1400" kern="100">
                        <a:effectLst/>
                        <a:latin typeface="Times New Roman" panose="02020603050405020304" pitchFamily="18" charset="0"/>
                        <a:ea typeface="宋体" panose="02010600030101010101" pitchFamily="2" charset="-122"/>
                      </a:endParaRPr>
                    </a:p>
                  </a:txBody>
                  <a:tcPr marL="68585" marR="68585" marT="0" marB="0"/>
                </a:tc>
                <a:extLst>
                  <a:ext uri="{0D108BD9-81ED-4DB2-BD59-A6C34878D82A}">
                    <a16:rowId xmlns:a16="http://schemas.microsoft.com/office/drawing/2014/main" val="10001"/>
                  </a:ext>
                </a:extLst>
              </a:tr>
              <a:tr h="537210">
                <a:tc>
                  <a:txBody>
                    <a:bodyPr/>
                    <a:lstStyle/>
                    <a:p>
                      <a:pPr indent="127000" algn="ctr">
                        <a:spcAft>
                          <a:spcPts val="0"/>
                        </a:spcAft>
                      </a:pPr>
                      <a:r>
                        <a:rPr lang="zh-CN" sz="1400" kern="100" cap="all">
                          <a:effectLst/>
                        </a:rPr>
                        <a:t>平台卖家</a:t>
                      </a:r>
                      <a:endParaRPr lang="zh-CN" sz="1400" kern="100">
                        <a:effectLst/>
                        <a:latin typeface="Times New Roman" panose="02020603050405020304" pitchFamily="18" charset="0"/>
                        <a:ea typeface="宋体" panose="02010600030101010101" pitchFamily="2" charset="-122"/>
                      </a:endParaRPr>
                    </a:p>
                  </a:txBody>
                  <a:tcPr marL="68585" marR="68585" marT="0" marB="0" anchor="ctr"/>
                </a:tc>
                <a:tc>
                  <a:txBody>
                    <a:bodyPr/>
                    <a:lstStyle/>
                    <a:p>
                      <a:pPr indent="127000" algn="just">
                        <a:spcAft>
                          <a:spcPts val="0"/>
                        </a:spcAft>
                      </a:pPr>
                      <a:r>
                        <a:rPr lang="zh-CN" sz="1400" kern="100">
                          <a:effectLst/>
                        </a:rPr>
                        <a:t>主要集中在亚马逊</a:t>
                      </a:r>
                      <a:r>
                        <a:rPr lang="en-US" sz="1400" kern="100">
                          <a:effectLst/>
                        </a:rPr>
                        <a:t>Kindle</a:t>
                      </a:r>
                      <a:r>
                        <a:rPr lang="zh-CN" sz="1400" kern="100">
                          <a:effectLst/>
                        </a:rPr>
                        <a:t>、婴儿用品、书籍、电子类、厨具、办公用品、个人电脑、体育器材及户外用品、汽车用品及家居装修、视频、</a:t>
                      </a:r>
                      <a:r>
                        <a:rPr lang="en-US" sz="1400" kern="100">
                          <a:effectLst/>
                        </a:rPr>
                        <a:t>DVD</a:t>
                      </a:r>
                      <a:r>
                        <a:rPr lang="zh-CN" sz="1400" kern="100">
                          <a:effectLst/>
                        </a:rPr>
                        <a:t>和蓝光碟。</a:t>
                      </a:r>
                      <a:endParaRPr lang="zh-CN" sz="1400" kern="100">
                        <a:effectLst/>
                        <a:latin typeface="Times New Roman" panose="02020603050405020304" pitchFamily="18" charset="0"/>
                        <a:ea typeface="宋体" panose="02010600030101010101" pitchFamily="2" charset="-122"/>
                      </a:endParaRPr>
                    </a:p>
                  </a:txBody>
                  <a:tcPr marL="68585" marR="68585" marT="0" marB="0"/>
                </a:tc>
                <a:extLst>
                  <a:ext uri="{0D108BD9-81ED-4DB2-BD59-A6C34878D82A}">
                    <a16:rowId xmlns:a16="http://schemas.microsoft.com/office/drawing/2014/main" val="10002"/>
                  </a:ext>
                </a:extLst>
              </a:tr>
              <a:tr h="805180">
                <a:tc>
                  <a:txBody>
                    <a:bodyPr/>
                    <a:lstStyle/>
                    <a:p>
                      <a:pPr indent="127000" algn="ctr">
                        <a:spcAft>
                          <a:spcPts val="0"/>
                        </a:spcAft>
                      </a:pPr>
                      <a:r>
                        <a:rPr lang="zh-CN" sz="1400" kern="100" cap="all">
                          <a:effectLst/>
                        </a:rPr>
                        <a:t>准入条件</a:t>
                      </a:r>
                      <a:endParaRPr lang="zh-CN" sz="1400" kern="100">
                        <a:effectLst/>
                        <a:latin typeface="Times New Roman" panose="02020603050405020304" pitchFamily="18" charset="0"/>
                        <a:ea typeface="宋体" panose="02010600030101010101" pitchFamily="2" charset="-122"/>
                      </a:endParaRPr>
                    </a:p>
                  </a:txBody>
                  <a:tcPr marL="68585" marR="68585" marT="0" marB="0" anchor="ctr"/>
                </a:tc>
                <a:tc>
                  <a:txBody>
                    <a:bodyPr/>
                    <a:lstStyle/>
                    <a:p>
                      <a:pPr indent="127000" algn="just">
                        <a:spcAft>
                          <a:spcPts val="0"/>
                        </a:spcAft>
                      </a:pPr>
                      <a:r>
                        <a:rPr lang="en-US" sz="1400" kern="100">
                          <a:effectLst/>
                        </a:rPr>
                        <a:t>-</a:t>
                      </a:r>
                      <a:r>
                        <a:rPr lang="zh-CN" sz="1400" kern="100">
                          <a:effectLst/>
                        </a:rPr>
                        <a:t>类是买家</a:t>
                      </a:r>
                      <a:r>
                        <a:rPr lang="en-US" sz="1400" kern="100">
                          <a:effectLst/>
                        </a:rPr>
                        <a:t>;</a:t>
                      </a:r>
                      <a:r>
                        <a:rPr lang="zh-CN" sz="1400" kern="100">
                          <a:effectLst/>
                        </a:rPr>
                        <a:t>一类是卖家。卖家类型分为专业卖家和个人卖家。在收费上，专业卖家每月收取</a:t>
                      </a:r>
                      <a:r>
                        <a:rPr lang="en-US" sz="1400" kern="100">
                          <a:effectLst/>
                        </a:rPr>
                        <a:t>39.99</a:t>
                      </a:r>
                      <a:r>
                        <a:rPr lang="zh-CN" sz="1400" kern="100">
                          <a:effectLst/>
                        </a:rPr>
                        <a:t>美元的固定费用</a:t>
                      </a:r>
                      <a:r>
                        <a:rPr lang="en-US" sz="1400" kern="100">
                          <a:effectLst/>
                        </a:rPr>
                        <a:t>;</a:t>
                      </a:r>
                      <a:r>
                        <a:rPr lang="zh-CN" sz="1400" kern="100">
                          <a:effectLst/>
                        </a:rPr>
                        <a:t>个人卖家则按照每笔</a:t>
                      </a:r>
                      <a:r>
                        <a:rPr lang="en-US" sz="1400" kern="100">
                          <a:effectLst/>
                        </a:rPr>
                        <a:t>0.99</a:t>
                      </a:r>
                      <a:r>
                        <a:rPr lang="zh-CN" sz="1400" kern="100">
                          <a:effectLst/>
                        </a:rPr>
                        <a:t>美元的手续费收取。除此之外，亚马逊还会根据所卖产品的不同，收取不同比例的交易费。</a:t>
                      </a:r>
                      <a:endParaRPr lang="zh-CN" sz="1400" kern="100">
                        <a:effectLst/>
                        <a:latin typeface="Times New Roman" panose="02020603050405020304" pitchFamily="18" charset="0"/>
                        <a:ea typeface="宋体" panose="02010600030101010101" pitchFamily="2" charset="-122"/>
                      </a:endParaRPr>
                    </a:p>
                  </a:txBody>
                  <a:tcPr marL="68585" marR="68585" marT="0" marB="0"/>
                </a:tc>
                <a:extLst>
                  <a:ext uri="{0D108BD9-81ED-4DB2-BD59-A6C34878D82A}">
                    <a16:rowId xmlns:a16="http://schemas.microsoft.com/office/drawing/2014/main" val="10003"/>
                  </a:ext>
                </a:extLst>
              </a:tr>
              <a:tr h="537210">
                <a:tc>
                  <a:txBody>
                    <a:bodyPr/>
                    <a:lstStyle/>
                    <a:p>
                      <a:pPr indent="127000" algn="ctr">
                        <a:spcAft>
                          <a:spcPts val="0"/>
                        </a:spcAft>
                      </a:pPr>
                      <a:r>
                        <a:rPr lang="zh-CN" sz="1400" kern="100" cap="all">
                          <a:effectLst/>
                        </a:rPr>
                        <a:t>支付方式</a:t>
                      </a:r>
                      <a:endParaRPr lang="zh-CN" sz="1400" kern="100">
                        <a:effectLst/>
                        <a:latin typeface="Times New Roman" panose="02020603050405020304" pitchFamily="18" charset="0"/>
                        <a:ea typeface="宋体" panose="02010600030101010101" pitchFamily="2" charset="-122"/>
                      </a:endParaRPr>
                    </a:p>
                  </a:txBody>
                  <a:tcPr marL="68585" marR="68585" marT="0" marB="0" anchor="ctr"/>
                </a:tc>
                <a:tc>
                  <a:txBody>
                    <a:bodyPr/>
                    <a:lstStyle/>
                    <a:p>
                      <a:pPr indent="127000" algn="just">
                        <a:spcAft>
                          <a:spcPts val="0"/>
                        </a:spcAft>
                      </a:pPr>
                      <a:r>
                        <a:rPr lang="zh-CN" sz="1400" kern="100">
                          <a:effectLst/>
                        </a:rPr>
                        <a:t>亚马逊五种收款方式有美国银行账户、中国香港银行账户、</a:t>
                      </a:r>
                      <a:r>
                        <a:rPr lang="en-US" sz="1400" kern="100">
                          <a:effectLst/>
                        </a:rPr>
                        <a:t>World First</a:t>
                      </a:r>
                      <a:r>
                        <a:rPr lang="zh-CN" sz="1400" kern="100">
                          <a:effectLst/>
                        </a:rPr>
                        <a:t>、</a:t>
                      </a:r>
                      <a:r>
                        <a:rPr lang="en-US" sz="1400" kern="100">
                          <a:effectLst/>
                        </a:rPr>
                        <a:t> P</a:t>
                      </a:r>
                      <a:r>
                        <a:rPr lang="zh-CN" sz="1400" kern="100">
                          <a:effectLst/>
                        </a:rPr>
                        <a:t>卡和“金融服务公司”。</a:t>
                      </a:r>
                      <a:endParaRPr lang="zh-CN" sz="1400" kern="100">
                        <a:effectLst/>
                        <a:latin typeface="Times New Roman" panose="02020603050405020304" pitchFamily="18" charset="0"/>
                        <a:ea typeface="宋体" panose="02010600030101010101" pitchFamily="2" charset="-122"/>
                      </a:endParaRPr>
                    </a:p>
                  </a:txBody>
                  <a:tcPr marL="68585" marR="68585" marT="0" marB="0"/>
                </a:tc>
                <a:extLst>
                  <a:ext uri="{0D108BD9-81ED-4DB2-BD59-A6C34878D82A}">
                    <a16:rowId xmlns:a16="http://schemas.microsoft.com/office/drawing/2014/main" val="10004"/>
                  </a:ext>
                </a:extLst>
              </a:tr>
              <a:tr h="537210">
                <a:tc>
                  <a:txBody>
                    <a:bodyPr/>
                    <a:lstStyle/>
                    <a:p>
                      <a:pPr indent="127000" algn="ctr">
                        <a:spcAft>
                          <a:spcPts val="0"/>
                        </a:spcAft>
                      </a:pPr>
                      <a:r>
                        <a:rPr lang="zh-CN" sz="1400" kern="100" cap="all">
                          <a:effectLst/>
                        </a:rPr>
                        <a:t>网上服务平台</a:t>
                      </a:r>
                      <a:endParaRPr lang="zh-CN" sz="1400" kern="100">
                        <a:effectLst/>
                        <a:latin typeface="Times New Roman" panose="02020603050405020304" pitchFamily="18" charset="0"/>
                        <a:ea typeface="宋体" panose="02010600030101010101" pitchFamily="2" charset="-122"/>
                      </a:endParaRPr>
                    </a:p>
                  </a:txBody>
                  <a:tcPr marL="68585" marR="68585" marT="0" marB="0" anchor="ctr"/>
                </a:tc>
                <a:tc>
                  <a:txBody>
                    <a:bodyPr/>
                    <a:lstStyle/>
                    <a:p>
                      <a:pPr indent="127000" algn="just">
                        <a:spcAft>
                          <a:spcPts val="0"/>
                        </a:spcAft>
                      </a:pPr>
                      <a:r>
                        <a:rPr lang="zh-CN" sz="1400" kern="100">
                          <a:effectLst/>
                        </a:rPr>
                        <a:t>亚马逊在美国创建，面向全球贸易，在亚马逊中国目前支持北美、欧洲、日本、澳洲、印度和中东开店。</a:t>
                      </a:r>
                      <a:endParaRPr lang="zh-CN" sz="1400" kern="100">
                        <a:effectLst/>
                        <a:latin typeface="Times New Roman" panose="02020603050405020304" pitchFamily="18" charset="0"/>
                        <a:ea typeface="宋体" panose="02010600030101010101" pitchFamily="2" charset="-122"/>
                      </a:endParaRPr>
                    </a:p>
                  </a:txBody>
                  <a:tcPr marL="68585" marR="68585" marT="0" marB="0"/>
                </a:tc>
                <a:extLst>
                  <a:ext uri="{0D108BD9-81ED-4DB2-BD59-A6C34878D82A}">
                    <a16:rowId xmlns:a16="http://schemas.microsoft.com/office/drawing/2014/main" val="10005"/>
                  </a:ext>
                </a:extLst>
              </a:tr>
              <a:tr h="1044575">
                <a:tc>
                  <a:txBody>
                    <a:bodyPr/>
                    <a:lstStyle/>
                    <a:p>
                      <a:pPr indent="127000" algn="ctr">
                        <a:spcAft>
                          <a:spcPts val="0"/>
                        </a:spcAft>
                      </a:pPr>
                      <a:r>
                        <a:rPr lang="zh-CN" sz="1400" kern="100" cap="all">
                          <a:effectLst/>
                        </a:rPr>
                        <a:t>物流</a:t>
                      </a:r>
                      <a:endParaRPr lang="zh-CN" sz="1400" kern="100">
                        <a:effectLst/>
                        <a:latin typeface="Times New Roman" panose="02020603050405020304" pitchFamily="18" charset="0"/>
                        <a:ea typeface="宋体" panose="02010600030101010101" pitchFamily="2" charset="-122"/>
                      </a:endParaRPr>
                    </a:p>
                  </a:txBody>
                  <a:tcPr marL="68585" marR="68585" marT="0" marB="0" anchor="ctr"/>
                </a:tc>
                <a:tc>
                  <a:txBody>
                    <a:bodyPr/>
                    <a:lstStyle/>
                    <a:p>
                      <a:pPr indent="127000" algn="just">
                        <a:spcAft>
                          <a:spcPts val="0"/>
                        </a:spcAft>
                      </a:pPr>
                      <a:r>
                        <a:rPr lang="zh-CN" sz="1400" kern="100" dirty="0">
                          <a:effectLst/>
                        </a:rPr>
                        <a:t>亚马逊为卖家构建了亚马逊体系内的完美生态循环，包括海运、空运、国际快递、船务代理、仓储及配送、码头服务、清关服务等。跨境物流服务包括货运代理</a:t>
                      </a:r>
                      <a:r>
                        <a:rPr lang="en-US" sz="1400" kern="100" dirty="0">
                          <a:effectLst/>
                        </a:rPr>
                        <a:t>(</a:t>
                      </a:r>
                      <a:r>
                        <a:rPr lang="zh-CN" sz="1400" kern="100" dirty="0">
                          <a:effectLst/>
                        </a:rPr>
                        <a:t>海外仓预约、订单管理、报关报检、提单及各类文件管理、码头空港现场操作</a:t>
                      </a:r>
                      <a:r>
                        <a:rPr lang="en-US" sz="1400" kern="100" dirty="0">
                          <a:effectLst/>
                        </a:rPr>
                        <a:t>)</a:t>
                      </a:r>
                      <a:r>
                        <a:rPr lang="zh-CN" sz="1400" kern="100" dirty="0">
                          <a:effectLst/>
                        </a:rPr>
                        <a:t>、相关增值服务</a:t>
                      </a:r>
                      <a:r>
                        <a:rPr lang="en-US" sz="1400" kern="100" dirty="0">
                          <a:effectLst/>
                        </a:rPr>
                        <a:t>(</a:t>
                      </a:r>
                      <a:r>
                        <a:rPr lang="zh-CN" sz="1400" kern="100" dirty="0">
                          <a:effectLst/>
                        </a:rPr>
                        <a:t>贴标签、商品分拣包装等</a:t>
                      </a:r>
                      <a:r>
                        <a:rPr lang="en-US" sz="1400" kern="100" dirty="0">
                          <a:effectLst/>
                        </a:rPr>
                        <a:t>)</a:t>
                      </a:r>
                      <a:r>
                        <a:rPr lang="zh-CN" sz="1400" kern="100" dirty="0">
                          <a:effectLst/>
                        </a:rPr>
                        <a:t>以及合规服务</a:t>
                      </a:r>
                      <a:r>
                        <a:rPr lang="en-US" sz="1400" kern="100" dirty="0">
                          <a:effectLst/>
                        </a:rPr>
                        <a:t>(</a:t>
                      </a:r>
                      <a:r>
                        <a:rPr lang="zh-CN" sz="1400" kern="100" dirty="0">
                          <a:effectLst/>
                        </a:rPr>
                        <a:t>检验检疫及清关</a:t>
                      </a:r>
                      <a:r>
                        <a:rPr lang="en-US" sz="1400" kern="100" dirty="0">
                          <a:effectLst/>
                        </a:rPr>
                        <a:t>)</a:t>
                      </a:r>
                      <a:r>
                        <a:rPr lang="zh-CN" sz="1400" kern="100" dirty="0">
                          <a:effectLst/>
                        </a:rPr>
                        <a:t>。</a:t>
                      </a:r>
                      <a:endParaRPr lang="zh-CN" sz="1400" kern="100" dirty="0">
                        <a:effectLst/>
                        <a:latin typeface="Times New Roman" panose="02020603050405020304" pitchFamily="18" charset="0"/>
                        <a:ea typeface="宋体" panose="02010600030101010101" pitchFamily="2" charset="-122"/>
                      </a:endParaRPr>
                    </a:p>
                  </a:txBody>
                  <a:tcPr marL="68585" marR="68585" marT="0" marB="0"/>
                </a:tc>
                <a:extLst>
                  <a:ext uri="{0D108BD9-81ED-4DB2-BD59-A6C34878D82A}">
                    <a16:rowId xmlns:a16="http://schemas.microsoft.com/office/drawing/2014/main" val="10006"/>
                  </a:ext>
                </a:extLst>
              </a:tr>
              <a:tr h="782955">
                <a:tc>
                  <a:txBody>
                    <a:bodyPr/>
                    <a:lstStyle/>
                    <a:p>
                      <a:pPr indent="127000" algn="ctr">
                        <a:spcAft>
                          <a:spcPts val="0"/>
                        </a:spcAft>
                      </a:pPr>
                      <a:r>
                        <a:rPr lang="zh-CN" sz="1400" kern="100" cap="all">
                          <a:effectLst/>
                        </a:rPr>
                        <a:t>其他服务</a:t>
                      </a:r>
                      <a:endParaRPr lang="zh-CN" sz="1400" kern="100">
                        <a:effectLst/>
                        <a:latin typeface="Times New Roman" panose="02020603050405020304" pitchFamily="18" charset="0"/>
                        <a:ea typeface="宋体" panose="02010600030101010101" pitchFamily="2" charset="-122"/>
                      </a:endParaRPr>
                    </a:p>
                  </a:txBody>
                  <a:tcPr marL="68585" marR="68585" marT="0" marB="0" anchor="ctr"/>
                </a:tc>
                <a:tc>
                  <a:txBody>
                    <a:bodyPr/>
                    <a:lstStyle/>
                    <a:p>
                      <a:pPr indent="127000" algn="just">
                        <a:spcAft>
                          <a:spcPts val="0"/>
                        </a:spcAft>
                      </a:pPr>
                      <a:r>
                        <a:rPr lang="zh-CN" sz="1400" kern="100" dirty="0">
                          <a:effectLst/>
                        </a:rPr>
                        <a:t>亚马逊全球开店已在杭州、厦门和宁波等地成立跨境电商园，搭建本地化跨境电商产品服务集群，为当地以及周边地区企业出口提供一站式服务；另外还提供亚马逊物流、亚马逊广告、卖家学习中心、第三方服务商网络和官方市场活动日历等一系列服务。</a:t>
                      </a:r>
                      <a:endParaRPr lang="zh-CN" sz="1400" kern="100" dirty="0">
                        <a:effectLst/>
                        <a:latin typeface="Times New Roman" panose="02020603050405020304" pitchFamily="18" charset="0"/>
                        <a:ea typeface="宋体" panose="02010600030101010101" pitchFamily="2" charset="-122"/>
                      </a:endParaRPr>
                    </a:p>
                  </a:txBody>
                  <a:tcPr marL="68585" marR="68585" marT="0" marB="0"/>
                </a:tc>
                <a:extLst>
                  <a:ext uri="{0D108BD9-81ED-4DB2-BD59-A6C34878D82A}">
                    <a16:rowId xmlns:a16="http://schemas.microsoft.com/office/drawing/2014/main" val="10007"/>
                  </a:ext>
                </a:extLst>
              </a:tr>
            </a:tbl>
          </a:graphicData>
        </a:graphic>
      </p:graphicFrame>
    </p:spTree>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8828"/>
          <a:stretch>
            <a:fillRect/>
          </a:stretch>
        </p:blipFill>
        <p:spPr>
          <a:xfrm>
            <a:off x="-1" y="-1"/>
            <a:ext cx="12190413" cy="6859589"/>
          </a:xfrm>
          <a:prstGeom prst="rect">
            <a:avLst/>
          </a:prstGeom>
        </p:spPr>
      </p:pic>
      <p:sp>
        <p:nvSpPr>
          <p:cNvPr id="2" name="e7d195523061f1c0" descr="e7d195523061f1c01da5a1f0837ac25283df40ff0a16bfd61AE6AB84AD7EB485CA8019BF267F2027DE2BF09650313B56A435BB3664F8B916CA3777391AC088C283181605E184D6D6879568EB73EB808A103F0784C8DFC3E9CDD14B61FDDA6A8A6237D2DFE3BBAEC8979D824A43E015648F6CB3D1F8D3E352A4BDC9925C075CFF312C4A0BE75FDF5C" hidden="1"/>
          <p:cNvSpPr txBox="1"/>
          <p:nvPr/>
        </p:nvSpPr>
        <p:spPr>
          <a:xfrm>
            <a:off x="-237036" y="1201433"/>
            <a:ext cx="268743" cy="676863"/>
          </a:xfrm>
          <a:prstGeom prst="rect">
            <a:avLst/>
          </a:prstGeom>
          <a:noFill/>
        </p:spPr>
        <p:txBody>
          <a:bodyPr vert="wordArtVert" lIns="60936" tIns="30468" rIns="60936" bIns="30468" rtlCol="0">
            <a:spAutoFit/>
          </a:bodyPr>
          <a:lstStyle/>
          <a:p>
            <a:r>
              <a:rPr lang="en-US" altLang="zh-CN" sz="100"/>
              <a:t>e7d195523061f1c01da5a1f0837ac25283df40ff0a16bfd61AE6AB84AD7EB485CA8019BF267F2027DE2BF09650313B56A435BB3664F8B916CA3777391AC088C283181605E184D6D6879568EB73EB808A103F0784C8DFC3E9CDD14B61FDDA6A8A6237D2DFE3BBAEC8979D824A43E015648F6CB3D1F8D3E352A4BDC9925C075CFF312C4A0BE75FDF5C</a:t>
            </a:r>
            <a:endParaRPr lang="zh-CN" altLang="en-US" sz="100"/>
          </a:p>
        </p:txBody>
      </p:sp>
      <p:sp>
        <p:nvSpPr>
          <p:cNvPr id="5" name="矩形 4"/>
          <p:cNvSpPr/>
          <p:nvPr/>
        </p:nvSpPr>
        <p:spPr>
          <a:xfrm>
            <a:off x="3581467" y="0"/>
            <a:ext cx="8558686" cy="6859588"/>
          </a:xfrm>
          <a:prstGeom prst="rect">
            <a:avLst/>
          </a:prstGeom>
          <a:solidFill>
            <a:schemeClr val="bg1">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lIns="121908" tIns="60954" rIns="121908" bIns="60954" rtlCol="0" anchor="ctr"/>
          <a:lstStyle/>
          <a:p>
            <a:pPr algn="ctr"/>
            <a:endParaRPr kumimoji="1" lang="zh-CN" altLang="en-US"/>
          </a:p>
        </p:txBody>
      </p:sp>
      <p:sp>
        <p:nvSpPr>
          <p:cNvPr id="9" name="矩形 8" descr="e7d195523061f1c01da5a1f0837ac25283df40ff0a16bfd61AE6AB84AD7EB485CA8019BF267F2027DE2BF09650313B56A435BB3664F8B916CA3777391AC088C283181605E184D6D6879568EB73EB808A103F0784C8DFC3E9CDD14B61FDDA6A8A6237D2DFE3BBAEC8979D824A43E015648F6CB3D1F8D3E352A4BDC9925C075CFF312C4A0BE75FDF5C"/>
          <p:cNvSpPr/>
          <p:nvPr/>
        </p:nvSpPr>
        <p:spPr>
          <a:xfrm>
            <a:off x="6135575" y="3153904"/>
            <a:ext cx="5236236" cy="553986"/>
          </a:xfrm>
          <a:prstGeom prst="rect">
            <a:avLst/>
          </a:prstGeom>
          <a:noFill/>
        </p:spPr>
        <p:txBody>
          <a:bodyPr wrap="square" lIns="121908" tIns="60954" rIns="121908" bIns="60954">
            <a:spAutoFit/>
          </a:bodyPr>
          <a:lstStyle/>
          <a:p>
            <a:r>
              <a:rPr lang="en-US" altLang="zh-CN" sz="28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eBay</a:t>
            </a:r>
            <a:r>
              <a:rPr lang="zh-CN" altLang="en-US" sz="28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平台</a:t>
            </a:r>
          </a:p>
        </p:txBody>
      </p:sp>
      <p:sp>
        <p:nvSpPr>
          <p:cNvPr id="16" name="矩形 15" descr="e7d195523061f1c01da5a1f0837ac25283df40ff0a16bfd61AE6AB84AD7EB485CA8019BF267F2027DE2BF09650313B56A435BB3664F8B916CA3777391AC088C283181605E184D6D6879568EB73EB808A103F0784C8DFC3E9CDD14B61FDDA6A8A6237D2DFE3BBAEC8979D824A43E015648F6CB3D1F8D3E352A4BDC9925C075CFF312C4A0BE75FDF5C"/>
          <p:cNvSpPr/>
          <p:nvPr/>
        </p:nvSpPr>
        <p:spPr>
          <a:xfrm>
            <a:off x="4806885" y="3162489"/>
            <a:ext cx="736716" cy="538597"/>
          </a:xfrm>
          <a:prstGeom prst="rect">
            <a:avLst/>
          </a:prstGeom>
          <a:solidFill>
            <a:srgbClr val="0070C0"/>
          </a:solidFill>
        </p:spPr>
        <p:txBody>
          <a:bodyPr wrap="none" lIns="121908" tIns="60954" rIns="121908" bIns="60954">
            <a:spAutoFit/>
          </a:bodyPr>
          <a:lstStyle/>
          <a:p>
            <a:pPr lvl="0"/>
            <a:r>
              <a:rPr lang="en-US" altLang="zh-CN" sz="27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3.3</a:t>
            </a:r>
          </a:p>
        </p:txBody>
      </p:sp>
    </p:spTree>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6"/>
          <p:cNvSpPr/>
          <p:nvPr/>
        </p:nvSpPr>
        <p:spPr>
          <a:xfrm>
            <a:off x="793031" y="207058"/>
            <a:ext cx="3207929"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l" eaLnBrk="1" hangingPunct="1">
              <a:spcBef>
                <a:spcPct val="0"/>
              </a:spcBef>
              <a:buFontTx/>
              <a:buNone/>
            </a:pPr>
            <a:r>
              <a:rPr lang="en-US" altLang="zh-CN" sz="2800" dirty="0">
                <a:solidFill>
                  <a:schemeClr val="bg1"/>
                </a:solidFill>
                <a:latin typeface="微软雅黑" panose="020B0503020204020204" pitchFamily="34" charset="-122"/>
                <a:ea typeface="微软雅黑" panose="020B0503020204020204" pitchFamily="34" charset="-122"/>
                <a:sym typeface="+mn-ea"/>
              </a:rPr>
              <a:t>3.3 eBay</a:t>
            </a:r>
            <a:r>
              <a:rPr lang="zh-CN" altLang="en-US" sz="2800" dirty="0">
                <a:solidFill>
                  <a:schemeClr val="bg1"/>
                </a:solidFill>
                <a:latin typeface="微软雅黑" panose="020B0503020204020204" pitchFamily="34" charset="-122"/>
                <a:ea typeface="微软雅黑" panose="020B0503020204020204" pitchFamily="34" charset="-122"/>
                <a:sym typeface="+mn-ea"/>
              </a:rPr>
              <a:t>平台</a:t>
            </a:r>
            <a:r>
              <a:rPr lang="en-US" altLang="zh-CN" sz="2800" dirty="0">
                <a:solidFill>
                  <a:schemeClr val="bg1"/>
                </a:solidFill>
                <a:latin typeface="微软雅黑" panose="020B0503020204020204" pitchFamily="34" charset="-122"/>
                <a:ea typeface="微软雅黑" panose="020B0503020204020204" pitchFamily="34" charset="-122"/>
                <a:sym typeface="+mn-ea"/>
              </a:rPr>
              <a:t>-</a:t>
            </a:r>
            <a:r>
              <a:rPr lang="zh-CN" altLang="en-US" sz="2800" dirty="0">
                <a:solidFill>
                  <a:schemeClr val="bg1"/>
                </a:solidFill>
                <a:latin typeface="微软雅黑" panose="020B0503020204020204" pitchFamily="34" charset="-122"/>
                <a:ea typeface="微软雅黑" panose="020B0503020204020204" pitchFamily="34" charset="-122"/>
                <a:sym typeface="+mn-ea"/>
              </a:rPr>
              <a:t>简介</a:t>
            </a:r>
          </a:p>
        </p:txBody>
      </p:sp>
      <p:sp>
        <p:nvSpPr>
          <p:cNvPr id="5" name="矩形: 一个圆顶角，剪去另一个顶角 4"/>
          <p:cNvSpPr/>
          <p:nvPr/>
        </p:nvSpPr>
        <p:spPr>
          <a:xfrm>
            <a:off x="2157413" y="1207965"/>
            <a:ext cx="8359775" cy="1628775"/>
          </a:xfrm>
          <a:prstGeom prst="snipRoundRect">
            <a:avLst/>
          </a:prstGeom>
        </p:spPr>
        <p:style>
          <a:lnRef idx="2">
            <a:schemeClr val="accent3"/>
          </a:lnRef>
          <a:fillRef idx="1">
            <a:schemeClr val="lt1"/>
          </a:fillRef>
          <a:effectRef idx="0">
            <a:schemeClr val="accent3"/>
          </a:effectRef>
          <a:fontRef idx="minor">
            <a:schemeClr val="dk1"/>
          </a:fontRef>
        </p:style>
        <p:txBody>
          <a:bodyPr anchor="ctr"/>
          <a:lstStyle/>
          <a:p>
            <a:pPr algn="just" eaLnBrk="0" hangingPunct="0">
              <a:defRPr/>
            </a:pPr>
            <a:r>
              <a:rPr lang="en-US" altLang="zh-CN" sz="1800" dirty="0"/>
              <a:t>eBay</a:t>
            </a:r>
            <a:r>
              <a:rPr lang="zh-CN" altLang="en-US" sz="1800" dirty="0"/>
              <a:t>（</a:t>
            </a:r>
            <a:r>
              <a:rPr lang="en-US" altLang="zh-CN" sz="1800" dirty="0"/>
              <a:t>EBAY</a:t>
            </a:r>
            <a:r>
              <a:rPr lang="zh-CN" altLang="en-US" sz="1800" dirty="0"/>
              <a:t>，中文电子湾、亿贝、易贝）是一个管理可让全球民众上网买卖物品的线上拍卖及购物网站。于</a:t>
            </a:r>
            <a:r>
              <a:rPr lang="en-US" altLang="zh-CN" sz="1800" dirty="0"/>
              <a:t>1995</a:t>
            </a:r>
            <a:r>
              <a:rPr lang="zh-CN" altLang="en-US" sz="1800" dirty="0"/>
              <a:t>年</a:t>
            </a:r>
            <a:r>
              <a:rPr lang="en-US" altLang="zh-CN" sz="1800" dirty="0"/>
              <a:t>9</a:t>
            </a:r>
            <a:r>
              <a:rPr lang="zh-CN" altLang="en-US" sz="1800" dirty="0"/>
              <a:t>月</a:t>
            </a:r>
            <a:r>
              <a:rPr lang="en-US" altLang="zh-CN" sz="1800" dirty="0"/>
              <a:t>4</a:t>
            </a:r>
            <a:r>
              <a:rPr lang="zh-CN" altLang="en-US" sz="1800" dirty="0"/>
              <a:t>日由</a:t>
            </a:r>
            <a:r>
              <a:rPr lang="en-US" altLang="zh-CN" sz="1800" dirty="0"/>
              <a:t>Pierre Omidyar</a:t>
            </a:r>
            <a:r>
              <a:rPr lang="zh-CN" altLang="en-US" sz="1800" dirty="0"/>
              <a:t>以</a:t>
            </a:r>
            <a:r>
              <a:rPr lang="en-US" altLang="zh-CN" sz="1800" dirty="0" err="1"/>
              <a:t>Auctionweb</a:t>
            </a:r>
            <a:r>
              <a:rPr lang="zh-CN" altLang="en-US" sz="1800" dirty="0"/>
              <a:t>的名称创立于加利福尼亚州圣荷西。人们可以在</a:t>
            </a:r>
            <a:r>
              <a:rPr lang="en-US" altLang="zh-CN" sz="1800" dirty="0" err="1"/>
              <a:t>ebay</a:t>
            </a:r>
            <a:r>
              <a:rPr lang="zh-CN" altLang="en-US" sz="1800" dirty="0"/>
              <a:t>上通过网络出售商品。</a:t>
            </a:r>
            <a:r>
              <a:rPr lang="zh-CN" altLang="zh-CN" sz="1800" dirty="0"/>
              <a:t>是全球最大的</a:t>
            </a:r>
            <a:r>
              <a:rPr lang="en-US" altLang="zh-CN" sz="1800" dirty="0"/>
              <a:t>C2C</a:t>
            </a:r>
            <a:r>
              <a:rPr lang="zh-CN" altLang="zh-CN" sz="1800" dirty="0"/>
              <a:t>平台。</a:t>
            </a:r>
            <a:endParaRPr lang="en-US" altLang="zh-CN" sz="1800" dirty="0"/>
          </a:p>
          <a:p>
            <a:pPr algn="just" eaLnBrk="0" hangingPunct="0">
              <a:defRPr/>
            </a:pPr>
            <a:endParaRPr lang="zh-CN" altLang="en-US" sz="1800" dirty="0"/>
          </a:p>
        </p:txBody>
      </p:sp>
      <p:sp>
        <p:nvSpPr>
          <p:cNvPr id="6" name="文本框 5"/>
          <p:cNvSpPr txBox="1"/>
          <p:nvPr/>
        </p:nvSpPr>
        <p:spPr>
          <a:xfrm>
            <a:off x="7913688" y="3640015"/>
            <a:ext cx="2411412" cy="1754326"/>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pPr eaLnBrk="0" hangingPunct="0">
              <a:defRPr/>
            </a:pPr>
            <a:r>
              <a:rPr lang="en-US" altLang="zh-CN" sz="1800" dirty="0"/>
              <a:t>eBay</a:t>
            </a:r>
            <a:r>
              <a:rPr lang="zh-CN" altLang="zh-CN" sz="1800" dirty="0"/>
              <a:t>发布的</a:t>
            </a:r>
            <a:r>
              <a:rPr lang="en-US" altLang="zh-CN" sz="1800" dirty="0"/>
              <a:t>2019</a:t>
            </a:r>
            <a:r>
              <a:rPr lang="zh-CN" altLang="zh-CN" sz="1800" dirty="0"/>
              <a:t>年第一季度财报显示营收</a:t>
            </a:r>
            <a:r>
              <a:rPr lang="en-US" altLang="zh-CN" sz="1800" dirty="0"/>
              <a:t>26</a:t>
            </a:r>
            <a:r>
              <a:rPr lang="zh-CN" altLang="zh-CN" sz="1800" dirty="0"/>
              <a:t>亿美元，全球活跃买家总数达到了</a:t>
            </a:r>
            <a:r>
              <a:rPr lang="en-US" altLang="zh-CN" sz="1800" dirty="0"/>
              <a:t>1.8</a:t>
            </a:r>
            <a:r>
              <a:rPr lang="zh-CN" altLang="zh-CN" sz="1800" dirty="0"/>
              <a:t>亿。平台上无缝提供超过</a:t>
            </a:r>
            <a:r>
              <a:rPr lang="en-US" altLang="zh-CN" sz="1800" dirty="0"/>
              <a:t>62</a:t>
            </a:r>
            <a:r>
              <a:rPr lang="zh-CN" altLang="zh-CN" sz="1800" dirty="0"/>
              <a:t>万辆汽车的刊登</a:t>
            </a:r>
            <a:endParaRPr lang="zh-CN" altLang="en-US" sz="1800" dirty="0"/>
          </a:p>
        </p:txBody>
      </p:sp>
      <p:pic>
        <p:nvPicPr>
          <p:cNvPr id="7" name="图片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7113" y="3051053"/>
            <a:ext cx="5040312" cy="331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6"/>
          <p:cNvSpPr/>
          <p:nvPr/>
        </p:nvSpPr>
        <p:spPr>
          <a:xfrm>
            <a:off x="793031" y="207058"/>
            <a:ext cx="3926075"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l" eaLnBrk="1" hangingPunct="1">
              <a:spcBef>
                <a:spcPct val="0"/>
              </a:spcBef>
              <a:buFontTx/>
              <a:buNone/>
            </a:pPr>
            <a:r>
              <a:rPr lang="en-US" altLang="zh-CN" sz="2800" dirty="0">
                <a:solidFill>
                  <a:schemeClr val="bg1"/>
                </a:solidFill>
                <a:latin typeface="微软雅黑" panose="020B0503020204020204" pitchFamily="34" charset="-122"/>
                <a:ea typeface="微软雅黑" panose="020B0503020204020204" pitchFamily="34" charset="-122"/>
                <a:sym typeface="+mn-ea"/>
              </a:rPr>
              <a:t>3.3 eBay</a:t>
            </a:r>
            <a:r>
              <a:rPr lang="zh-CN" altLang="en-US" sz="2800" dirty="0">
                <a:solidFill>
                  <a:schemeClr val="bg1"/>
                </a:solidFill>
                <a:latin typeface="微软雅黑" panose="020B0503020204020204" pitchFamily="34" charset="-122"/>
                <a:ea typeface="微软雅黑" panose="020B0503020204020204" pitchFamily="34" charset="-122"/>
                <a:sym typeface="+mn-ea"/>
              </a:rPr>
              <a:t>平台</a:t>
            </a:r>
            <a:r>
              <a:rPr lang="en-US" altLang="zh-CN" sz="2800" dirty="0">
                <a:solidFill>
                  <a:schemeClr val="bg1"/>
                </a:solidFill>
                <a:latin typeface="微软雅黑" panose="020B0503020204020204" pitchFamily="34" charset="-122"/>
                <a:ea typeface="微软雅黑" panose="020B0503020204020204" pitchFamily="34" charset="-122"/>
                <a:sym typeface="+mn-ea"/>
              </a:rPr>
              <a:t>-</a:t>
            </a:r>
            <a:r>
              <a:rPr lang="zh-CN" altLang="en-US" sz="2800" dirty="0">
                <a:solidFill>
                  <a:schemeClr val="bg1"/>
                </a:solidFill>
                <a:latin typeface="微软雅黑" panose="020B0503020204020204" pitchFamily="34" charset="-122"/>
                <a:ea typeface="微软雅黑" panose="020B0503020204020204" pitchFamily="34" charset="-122"/>
                <a:sym typeface="+mn-ea"/>
              </a:rPr>
              <a:t>主要产品</a:t>
            </a:r>
          </a:p>
        </p:txBody>
      </p:sp>
      <p:graphicFrame>
        <p:nvGraphicFramePr>
          <p:cNvPr id="8" name="图示 7"/>
          <p:cNvGraphicFramePr/>
          <p:nvPr/>
        </p:nvGraphicFramePr>
        <p:xfrm>
          <a:off x="1828986" y="889960"/>
          <a:ext cx="8532440" cy="57625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8828"/>
          <a:stretch>
            <a:fillRect/>
          </a:stretch>
        </p:blipFill>
        <p:spPr>
          <a:xfrm>
            <a:off x="-1" y="-1"/>
            <a:ext cx="12190413" cy="6859589"/>
          </a:xfrm>
          <a:prstGeom prst="rect">
            <a:avLst/>
          </a:prstGeom>
        </p:spPr>
      </p:pic>
      <p:sp>
        <p:nvSpPr>
          <p:cNvPr id="2" name="e7d195523061f1c0" descr="e7d195523061f1c01da5a1f0837ac25283df40ff0a16bfd61AE6AB84AD7EB485CA8019BF267F2027DE2BF09650313B56A435BB3664F8B916CA3777391AC088C283181605E184D6D6879568EB73EB808A103F0784C8DFC3E9CDD14B61FDDA6A8A6237D2DFE3BBAEC8979D824A43E015648F6CB3D1F8D3E352A4BDC9925C075CFF312C4A0BE75FDF5C" hidden="1"/>
          <p:cNvSpPr txBox="1"/>
          <p:nvPr/>
        </p:nvSpPr>
        <p:spPr>
          <a:xfrm>
            <a:off x="-237036" y="1201433"/>
            <a:ext cx="268743" cy="676863"/>
          </a:xfrm>
          <a:prstGeom prst="rect">
            <a:avLst/>
          </a:prstGeom>
          <a:noFill/>
        </p:spPr>
        <p:txBody>
          <a:bodyPr vert="wordArtVert" lIns="60936" tIns="30468" rIns="60936" bIns="30468" rtlCol="0">
            <a:spAutoFit/>
          </a:bodyPr>
          <a:lstStyle/>
          <a:p>
            <a:r>
              <a:rPr lang="en-US" altLang="zh-CN" sz="100"/>
              <a:t>e7d195523061f1c01da5a1f0837ac25283df40ff0a16bfd61AE6AB84AD7EB485CA8019BF267F2027DE2BF09650313B56A435BB3664F8B916CA3777391AC088C283181605E184D6D6879568EB73EB808A103F0784C8DFC3E9CDD14B61FDDA6A8A6237D2DFE3BBAEC8979D824A43E015648F6CB3D1F8D3E352A4BDC9925C075CFF312C4A0BE75FDF5C</a:t>
            </a:r>
            <a:endParaRPr lang="zh-CN" altLang="en-US" sz="100"/>
          </a:p>
        </p:txBody>
      </p:sp>
      <p:sp>
        <p:nvSpPr>
          <p:cNvPr id="5" name="矩形 4"/>
          <p:cNvSpPr/>
          <p:nvPr/>
        </p:nvSpPr>
        <p:spPr>
          <a:xfrm>
            <a:off x="3632362" y="-1"/>
            <a:ext cx="8558686" cy="6859588"/>
          </a:xfrm>
          <a:prstGeom prst="rect">
            <a:avLst/>
          </a:prstGeom>
          <a:solidFill>
            <a:schemeClr val="bg1">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lIns="121908" tIns="60954" rIns="121908" bIns="60954" rtlCol="0" anchor="ctr"/>
          <a:lstStyle/>
          <a:p>
            <a:pPr algn="ctr"/>
            <a:endParaRPr kumimoji="1" lang="zh-CN" altLang="en-US"/>
          </a:p>
        </p:txBody>
      </p:sp>
      <p:sp>
        <p:nvSpPr>
          <p:cNvPr id="9" name="矩形 8" descr="e7d195523061f1c01da5a1f0837ac25283df40ff0a16bfd61AE6AB84AD7EB485CA8019BF267F2027DE2BF09650313B56A435BB3664F8B916CA3777391AC088C283181605E184D6D6879568EB73EB808A103F0784C8DFC3E9CDD14B61FDDA6A8A6237D2DFE3BBAEC8979D824A43E015648F6CB3D1F8D3E352A4BDC9925C075CFF312C4A0BE75FDF5C"/>
          <p:cNvSpPr/>
          <p:nvPr/>
        </p:nvSpPr>
        <p:spPr>
          <a:xfrm>
            <a:off x="6478475" y="563104"/>
            <a:ext cx="4781351" cy="553986"/>
          </a:xfrm>
          <a:prstGeom prst="rect">
            <a:avLst/>
          </a:prstGeom>
          <a:noFill/>
        </p:spPr>
        <p:txBody>
          <a:bodyPr wrap="square" lIns="121908" tIns="60954" rIns="121908" bIns="60954">
            <a:spAutoFit/>
          </a:bodyPr>
          <a:lstStyle/>
          <a:p>
            <a:r>
              <a:rPr lang="zh-CN" altLang="en-US" sz="28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内容导航</a:t>
            </a:r>
          </a:p>
        </p:txBody>
      </p:sp>
      <p:grpSp>
        <p:nvGrpSpPr>
          <p:cNvPr id="15" name="组 14" descr="e7d195523061f1c01da5a1f0837ac25283df40ff0a16bfd61AE6AB84AD7EB485CA8019BF267F2027DE2BF09650313B56A435BB3664F8B916CA3777391AC088C283181605E184D6D6879568EB73EB808A103F0784C8DFC3E9CDD14B61FDDA6A8A6237D2DFE3BBAEC8979D824A43E015648F6CB3D1F8D3E352A4BDC9925C075CFF312C4A0BE75FDF5C"/>
          <p:cNvGrpSpPr/>
          <p:nvPr/>
        </p:nvGrpSpPr>
        <p:grpSpPr>
          <a:xfrm>
            <a:off x="4638017" y="5864736"/>
            <a:ext cx="6225576" cy="513556"/>
            <a:chOff x="-6350" y="4042277"/>
            <a:chExt cx="4669790" cy="385078"/>
          </a:xfrm>
        </p:grpSpPr>
        <p:cxnSp>
          <p:nvCxnSpPr>
            <p:cNvPr id="10" name="直线连接符 9"/>
            <p:cNvCxnSpPr/>
            <p:nvPr/>
          </p:nvCxnSpPr>
          <p:spPr>
            <a:xfrm>
              <a:off x="-6350" y="4234816"/>
              <a:ext cx="4669790" cy="0"/>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直线连接符 13"/>
            <p:cNvCxnSpPr/>
            <p:nvPr/>
          </p:nvCxnSpPr>
          <p:spPr>
            <a:xfrm>
              <a:off x="4404916" y="4042277"/>
              <a:ext cx="0" cy="385078"/>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6" name="Freeform 9"/>
          <p:cNvSpPr>
            <a:spLocks noEditPoints="1"/>
          </p:cNvSpPr>
          <p:nvPr/>
        </p:nvSpPr>
        <p:spPr bwMode="black">
          <a:xfrm>
            <a:off x="4514673" y="1585324"/>
            <a:ext cx="443342" cy="44334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C000">
              <a:alpha val="94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noAutofit/>
          </a:bodyPr>
          <a:lstStyle/>
          <a:p>
            <a:endParaRPr lang="en-US" b="1">
              <a:gradFill>
                <a:gsLst>
                  <a:gs pos="0">
                    <a:srgbClr val="FFFFFF"/>
                  </a:gs>
                  <a:gs pos="100000">
                    <a:srgbClr val="FFFFFF"/>
                  </a:gs>
                </a:gsLst>
                <a:lin ang="5400000" scaled="0"/>
              </a:gradFill>
              <a:latin typeface="+mj-lt"/>
            </a:endParaRPr>
          </a:p>
        </p:txBody>
      </p:sp>
      <p:sp>
        <p:nvSpPr>
          <p:cNvPr id="27" name="TextBox 26"/>
          <p:cNvSpPr txBox="1"/>
          <p:nvPr/>
        </p:nvSpPr>
        <p:spPr>
          <a:xfrm>
            <a:off x="5070077" y="1567001"/>
            <a:ext cx="5249579" cy="461665"/>
          </a:xfrm>
          <a:prstGeom prst="rect">
            <a:avLst/>
          </a:prstGeom>
          <a:solidFill>
            <a:srgbClr val="FFC000"/>
          </a:solidFill>
        </p:spPr>
        <p:txBody>
          <a:bodyPr wrap="square" rtlCol="0">
            <a:spAutoFit/>
          </a:bodyPr>
          <a:lstStyle/>
          <a:p>
            <a:endParaRPr lang="zh-CN" altLang="en-US" dirty="0">
              <a:solidFill>
                <a:schemeClr val="tx1">
                  <a:lumMod val="95000"/>
                  <a:lumOff val="5000"/>
                </a:schemeClr>
              </a:solidFill>
            </a:endParaRPr>
          </a:p>
        </p:txBody>
      </p:sp>
      <p:cxnSp>
        <p:nvCxnSpPr>
          <p:cNvPr id="12" name="直线连接符 11" descr="e7d195523061f1c01da5a1f0837ac25283df40ff0a16bfd61AE6AB84AD7EB485CA8019BF267F2027DE2BF09650313B56A435BB3664F8B916CA3777391AC088C283181605E184D6D6879568EB73EB808A103F0784C8DFC3E9CDD14B61FDDA6A8A6237D2DFE3BBAEC8979D824A43E015648F6CB3D1F8D3E352A4BDC9925C075CFF312C4A0BE75FDF5C"/>
          <p:cNvCxnSpPr/>
          <p:nvPr/>
        </p:nvCxnSpPr>
        <p:spPr>
          <a:xfrm>
            <a:off x="4638016" y="1274457"/>
            <a:ext cx="5534786" cy="0"/>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070078" y="1551929"/>
            <a:ext cx="4901236" cy="1200329"/>
          </a:xfrm>
          <a:prstGeom prst="rect">
            <a:avLst/>
          </a:prstGeom>
          <a:noFill/>
        </p:spPr>
        <p:txBody>
          <a:bodyPr wrap="square" rtlCol="0">
            <a:spAutoFit/>
          </a:bodyPr>
          <a:lstStyle/>
          <a:p>
            <a:r>
              <a:rPr lang="zh-CN" altLang="zh-CN" dirty="0">
                <a:solidFill>
                  <a:schemeClr val="tx1">
                    <a:lumMod val="95000"/>
                    <a:lumOff val="5000"/>
                  </a:schemeClr>
                </a:solidFill>
              </a:rPr>
              <a:t>第一节</a:t>
            </a:r>
            <a:r>
              <a:rPr lang="en-US" altLang="zh-CN" dirty="0">
                <a:solidFill>
                  <a:schemeClr val="tx1">
                    <a:lumMod val="95000"/>
                    <a:lumOff val="5000"/>
                  </a:schemeClr>
                </a:solidFill>
              </a:rPr>
              <a:t>  </a:t>
            </a:r>
            <a:r>
              <a:rPr lang="zh-CN" altLang="en-US" dirty="0">
                <a:solidFill>
                  <a:schemeClr val="tx1">
                    <a:lumMod val="95000"/>
                    <a:lumOff val="5000"/>
                  </a:schemeClr>
                </a:solidFill>
              </a:rPr>
              <a:t>跨境电商的选品</a:t>
            </a:r>
          </a:p>
          <a:p>
            <a:endParaRPr lang="zh-CN" altLang="en-US" dirty="0">
              <a:solidFill>
                <a:schemeClr val="tx1">
                  <a:lumMod val="95000"/>
                  <a:lumOff val="5000"/>
                </a:schemeClr>
              </a:solidFill>
            </a:endParaRPr>
          </a:p>
          <a:p>
            <a:endParaRPr lang="zh-CN" altLang="en-US" dirty="0">
              <a:solidFill>
                <a:schemeClr val="tx1">
                  <a:lumMod val="95000"/>
                  <a:lumOff val="5000"/>
                </a:schemeClr>
              </a:solidFill>
            </a:endParaRPr>
          </a:p>
        </p:txBody>
      </p:sp>
      <p:sp>
        <p:nvSpPr>
          <p:cNvPr id="19" name="TextBox 18"/>
          <p:cNvSpPr txBox="1"/>
          <p:nvPr/>
        </p:nvSpPr>
        <p:spPr>
          <a:xfrm>
            <a:off x="5070078" y="3631343"/>
            <a:ext cx="4314190" cy="460375"/>
          </a:xfrm>
          <a:prstGeom prst="rect">
            <a:avLst/>
          </a:prstGeom>
          <a:noFill/>
        </p:spPr>
        <p:txBody>
          <a:bodyPr wrap="none" rtlCol="0">
            <a:spAutoFit/>
          </a:bodyPr>
          <a:lstStyle/>
          <a:p>
            <a:pPr lvl="0"/>
            <a:r>
              <a:rPr lang="zh-CN" altLang="en-US" dirty="0"/>
              <a:t>第三节  主要跨境电商平台介绍</a:t>
            </a:r>
          </a:p>
        </p:txBody>
      </p:sp>
      <p:sp>
        <p:nvSpPr>
          <p:cNvPr id="18" name="TextBox 17"/>
          <p:cNvSpPr txBox="1"/>
          <p:nvPr/>
        </p:nvSpPr>
        <p:spPr>
          <a:xfrm>
            <a:off x="5070078" y="2658311"/>
            <a:ext cx="4009390" cy="460375"/>
          </a:xfrm>
          <a:prstGeom prst="rect">
            <a:avLst/>
          </a:prstGeom>
          <a:noFill/>
        </p:spPr>
        <p:txBody>
          <a:bodyPr wrap="none" rtlCol="0">
            <a:spAutoFit/>
          </a:bodyPr>
          <a:lstStyle/>
          <a:p>
            <a:pPr lvl="0">
              <a:spcBef>
                <a:spcPct val="0"/>
              </a:spcBef>
            </a:pPr>
            <a:r>
              <a:rPr lang="zh-CN" altLang="en-US" dirty="0"/>
              <a:t>第二节  跨境电商的平台选择</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6"/>
          <p:cNvSpPr/>
          <p:nvPr/>
        </p:nvSpPr>
        <p:spPr>
          <a:xfrm>
            <a:off x="793031" y="207058"/>
            <a:ext cx="4243070" cy="52197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l" eaLnBrk="1" hangingPunct="1">
              <a:spcBef>
                <a:spcPct val="0"/>
              </a:spcBef>
              <a:buFontTx/>
              <a:buNone/>
            </a:pPr>
            <a:r>
              <a:rPr lang="en-US" altLang="zh-CN" sz="2800" dirty="0">
                <a:solidFill>
                  <a:schemeClr val="bg1"/>
                </a:solidFill>
                <a:latin typeface="微软雅黑" panose="020B0503020204020204" pitchFamily="34" charset="-122"/>
                <a:ea typeface="微软雅黑" panose="020B0503020204020204" pitchFamily="34" charset="-122"/>
                <a:sym typeface="+mn-ea"/>
              </a:rPr>
              <a:t>3.3 eBay</a:t>
            </a:r>
            <a:r>
              <a:rPr lang="zh-CN" altLang="en-US" sz="2800" dirty="0">
                <a:solidFill>
                  <a:schemeClr val="bg1"/>
                </a:solidFill>
                <a:latin typeface="微软雅黑" panose="020B0503020204020204" pitchFamily="34" charset="-122"/>
                <a:ea typeface="微软雅黑" panose="020B0503020204020204" pitchFamily="34" charset="-122"/>
                <a:sym typeface="+mn-ea"/>
              </a:rPr>
              <a:t>平台</a:t>
            </a:r>
            <a:r>
              <a:rPr lang="en-US" altLang="zh-CN" sz="2800" dirty="0">
                <a:solidFill>
                  <a:schemeClr val="bg1"/>
                </a:solidFill>
                <a:latin typeface="微软雅黑" panose="020B0503020204020204" pitchFamily="34" charset="-122"/>
                <a:ea typeface="微软雅黑" panose="020B0503020204020204" pitchFamily="34" charset="-122"/>
                <a:sym typeface="+mn-ea"/>
              </a:rPr>
              <a:t>-</a:t>
            </a:r>
            <a:r>
              <a:rPr lang="zh-CN" altLang="en-US" sz="2800" dirty="0">
                <a:solidFill>
                  <a:schemeClr val="bg1"/>
                </a:solidFill>
                <a:latin typeface="微软雅黑" panose="020B0503020204020204" pitchFamily="34" charset="-122"/>
                <a:ea typeface="微软雅黑" panose="020B0503020204020204" pitchFamily="34" charset="-122"/>
                <a:sym typeface="+mn-ea"/>
              </a:rPr>
              <a:t>平台的特点</a:t>
            </a:r>
          </a:p>
        </p:txBody>
      </p:sp>
      <p:graphicFrame>
        <p:nvGraphicFramePr>
          <p:cNvPr id="4" name="表格 3"/>
          <p:cNvGraphicFramePr>
            <a:graphicFrameLocks noGrp="1"/>
          </p:cNvGraphicFramePr>
          <p:nvPr/>
        </p:nvGraphicFramePr>
        <p:xfrm>
          <a:off x="2415565" y="1055199"/>
          <a:ext cx="7962900" cy="5111752"/>
        </p:xfrm>
        <a:graphic>
          <a:graphicData uri="http://schemas.openxmlformats.org/drawingml/2006/table">
            <a:tbl>
              <a:tblPr firstRow="1" firstCol="1" bandRow="1">
                <a:tableStyleId>{EB344D84-9AFB-497E-A393-DC336BA19D2E}</a:tableStyleId>
              </a:tblPr>
              <a:tblGrid>
                <a:gridCol w="1767722">
                  <a:extLst>
                    <a:ext uri="{9D8B030D-6E8A-4147-A177-3AD203B41FA5}">
                      <a16:colId xmlns:a16="http://schemas.microsoft.com/office/drawing/2014/main" val="20000"/>
                    </a:ext>
                  </a:extLst>
                </a:gridCol>
                <a:gridCol w="6195178">
                  <a:extLst>
                    <a:ext uri="{9D8B030D-6E8A-4147-A177-3AD203B41FA5}">
                      <a16:colId xmlns:a16="http://schemas.microsoft.com/office/drawing/2014/main" val="20001"/>
                    </a:ext>
                  </a:extLst>
                </a:gridCol>
              </a:tblGrid>
              <a:tr h="464705">
                <a:tc>
                  <a:txBody>
                    <a:bodyPr/>
                    <a:lstStyle/>
                    <a:p>
                      <a:pPr indent="127000" algn="ctr">
                        <a:spcAft>
                          <a:spcPts val="0"/>
                        </a:spcAft>
                      </a:pPr>
                      <a:r>
                        <a:rPr lang="zh-CN" sz="1600" kern="100" cap="all" dirty="0">
                          <a:effectLst/>
                        </a:rPr>
                        <a:t>评价框架</a:t>
                      </a:r>
                      <a:endParaRPr lang="zh-CN" sz="1600" kern="100" dirty="0">
                        <a:effectLst/>
                        <a:latin typeface="Times New Roman" panose="02020603050405020304" pitchFamily="18" charset="0"/>
                        <a:ea typeface="宋体" panose="02010600030101010101" pitchFamily="2" charset="-122"/>
                      </a:endParaRPr>
                    </a:p>
                  </a:txBody>
                  <a:tcPr marL="68575" marR="68575" marT="0" marB="0" anchor="ctr"/>
                </a:tc>
                <a:tc>
                  <a:txBody>
                    <a:bodyPr/>
                    <a:lstStyle/>
                    <a:p>
                      <a:pPr indent="127000" algn="ctr">
                        <a:spcAft>
                          <a:spcPts val="0"/>
                        </a:spcAft>
                      </a:pPr>
                      <a:r>
                        <a:rPr lang="en-US" altLang="zh-CN" sz="1600" kern="100">
                          <a:effectLst/>
                          <a:sym typeface="+mn-ea"/>
                        </a:rPr>
                        <a:t>e</a:t>
                      </a:r>
                      <a:r>
                        <a:rPr lang="en-US" sz="1600" kern="100" cap="all" dirty="0" err="1">
                          <a:effectLst/>
                        </a:rPr>
                        <a:t>bay</a:t>
                      </a:r>
                      <a:r>
                        <a:rPr lang="zh-CN" sz="1600" kern="100" cap="all" dirty="0">
                          <a:effectLst/>
                        </a:rPr>
                        <a:t>平台的评价</a:t>
                      </a:r>
                      <a:endParaRPr lang="zh-CN" sz="1600" kern="100" dirty="0">
                        <a:effectLst/>
                        <a:latin typeface="Times New Roman" panose="02020603050405020304" pitchFamily="18" charset="0"/>
                        <a:ea typeface="宋体" panose="02010600030101010101" pitchFamily="2" charset="-122"/>
                      </a:endParaRPr>
                    </a:p>
                  </a:txBody>
                  <a:tcPr marL="68575" marR="68575" marT="0" marB="0" anchor="ctr"/>
                </a:tc>
                <a:extLst>
                  <a:ext uri="{0D108BD9-81ED-4DB2-BD59-A6C34878D82A}">
                    <a16:rowId xmlns:a16="http://schemas.microsoft.com/office/drawing/2014/main" val="10000"/>
                  </a:ext>
                </a:extLst>
              </a:tr>
              <a:tr h="464705">
                <a:tc>
                  <a:txBody>
                    <a:bodyPr/>
                    <a:lstStyle/>
                    <a:p>
                      <a:pPr indent="127000" algn="ctr">
                        <a:spcAft>
                          <a:spcPts val="0"/>
                        </a:spcAft>
                      </a:pPr>
                      <a:r>
                        <a:rPr lang="zh-CN" sz="1600" kern="100" cap="all" dirty="0">
                          <a:effectLst/>
                        </a:rPr>
                        <a:t>目标客户</a:t>
                      </a:r>
                      <a:endParaRPr lang="zh-CN" sz="1600" kern="100" dirty="0">
                        <a:effectLst/>
                        <a:latin typeface="Times New Roman" panose="02020603050405020304" pitchFamily="18" charset="0"/>
                        <a:ea typeface="宋体" panose="02010600030101010101" pitchFamily="2" charset="-122"/>
                      </a:endParaRPr>
                    </a:p>
                  </a:txBody>
                  <a:tcPr marL="68575" marR="68575" marT="0" marB="0" anchor="ctr"/>
                </a:tc>
                <a:tc>
                  <a:txBody>
                    <a:bodyPr/>
                    <a:lstStyle/>
                    <a:p>
                      <a:pPr indent="127000" algn="just">
                        <a:spcAft>
                          <a:spcPts val="0"/>
                        </a:spcAft>
                      </a:pPr>
                      <a:r>
                        <a:rPr lang="zh-CN" sz="1600" kern="100">
                          <a:effectLst/>
                        </a:rPr>
                        <a:t>覆盖</a:t>
                      </a:r>
                      <a:r>
                        <a:rPr lang="en-US" sz="1600" kern="100">
                          <a:effectLst/>
                        </a:rPr>
                        <a:t>190</a:t>
                      </a:r>
                      <a:r>
                        <a:rPr lang="zh-CN" sz="1600" kern="100">
                          <a:effectLst/>
                        </a:rPr>
                        <a:t>多个国家和地区，</a:t>
                      </a:r>
                      <a:r>
                        <a:rPr lang="en-US" sz="1600" kern="100">
                          <a:effectLst/>
                        </a:rPr>
                        <a:t>1.8</a:t>
                      </a:r>
                      <a:r>
                        <a:rPr lang="zh-CN" sz="1600" kern="100">
                          <a:effectLst/>
                        </a:rPr>
                        <a:t>亿活跃用户</a:t>
                      </a:r>
                      <a:endParaRPr lang="zh-CN" sz="1600" kern="100">
                        <a:effectLst/>
                        <a:latin typeface="Times New Roman" panose="02020603050405020304" pitchFamily="18" charset="0"/>
                        <a:ea typeface="宋体" panose="02010600030101010101" pitchFamily="2" charset="-122"/>
                      </a:endParaRPr>
                    </a:p>
                  </a:txBody>
                  <a:tcPr marL="68575" marR="68575" marT="0" marB="0" anchor="ctr"/>
                </a:tc>
                <a:extLst>
                  <a:ext uri="{0D108BD9-81ED-4DB2-BD59-A6C34878D82A}">
                    <a16:rowId xmlns:a16="http://schemas.microsoft.com/office/drawing/2014/main" val="10001"/>
                  </a:ext>
                </a:extLst>
              </a:tr>
              <a:tr h="929409">
                <a:tc>
                  <a:txBody>
                    <a:bodyPr/>
                    <a:lstStyle/>
                    <a:p>
                      <a:pPr indent="127000" algn="ctr">
                        <a:spcAft>
                          <a:spcPts val="0"/>
                        </a:spcAft>
                      </a:pPr>
                      <a:r>
                        <a:rPr lang="zh-CN" sz="1600" kern="100" cap="all" dirty="0">
                          <a:effectLst/>
                        </a:rPr>
                        <a:t>平台卖家</a:t>
                      </a:r>
                      <a:endParaRPr lang="zh-CN" sz="1600" kern="100" dirty="0">
                        <a:effectLst/>
                        <a:latin typeface="Times New Roman" panose="02020603050405020304" pitchFamily="18" charset="0"/>
                        <a:ea typeface="宋体" panose="02010600030101010101" pitchFamily="2" charset="-122"/>
                      </a:endParaRPr>
                    </a:p>
                  </a:txBody>
                  <a:tcPr marL="68575" marR="68575" marT="0" marB="0" anchor="ctr"/>
                </a:tc>
                <a:tc>
                  <a:txBody>
                    <a:bodyPr/>
                    <a:lstStyle/>
                    <a:p>
                      <a:pPr indent="127000" algn="just">
                        <a:spcAft>
                          <a:spcPts val="0"/>
                        </a:spcAft>
                      </a:pPr>
                      <a:r>
                        <a:rPr lang="zh-CN" sz="1600" kern="100" dirty="0">
                          <a:effectLst/>
                        </a:rPr>
                        <a:t>全球，卖家的范围广，有三分之一是中国卖家，分别销往美国，欧洲和澳大利亚。</a:t>
                      </a:r>
                      <a:endParaRPr lang="zh-CN" sz="1600" kern="100" dirty="0">
                        <a:effectLst/>
                        <a:latin typeface="Times New Roman" panose="02020603050405020304" pitchFamily="18" charset="0"/>
                        <a:ea typeface="宋体" panose="02010600030101010101" pitchFamily="2" charset="-122"/>
                      </a:endParaRPr>
                    </a:p>
                  </a:txBody>
                  <a:tcPr marL="68575" marR="68575" marT="0" marB="0" anchor="ctr"/>
                </a:tc>
                <a:extLst>
                  <a:ext uri="{0D108BD9-81ED-4DB2-BD59-A6C34878D82A}">
                    <a16:rowId xmlns:a16="http://schemas.microsoft.com/office/drawing/2014/main" val="10002"/>
                  </a:ext>
                </a:extLst>
              </a:tr>
              <a:tr h="464705">
                <a:tc>
                  <a:txBody>
                    <a:bodyPr/>
                    <a:lstStyle/>
                    <a:p>
                      <a:pPr indent="127000" algn="ctr">
                        <a:spcAft>
                          <a:spcPts val="0"/>
                        </a:spcAft>
                      </a:pPr>
                      <a:r>
                        <a:rPr lang="zh-CN" sz="1600" kern="100" cap="all" dirty="0">
                          <a:effectLst/>
                        </a:rPr>
                        <a:t>准入条件</a:t>
                      </a:r>
                      <a:endParaRPr lang="zh-CN" sz="1600" kern="100" dirty="0">
                        <a:effectLst/>
                        <a:latin typeface="Times New Roman" panose="02020603050405020304" pitchFamily="18" charset="0"/>
                        <a:ea typeface="宋体" panose="02010600030101010101" pitchFamily="2" charset="-122"/>
                      </a:endParaRPr>
                    </a:p>
                  </a:txBody>
                  <a:tcPr marL="68575" marR="68575" marT="0" marB="0" anchor="ctr"/>
                </a:tc>
                <a:tc>
                  <a:txBody>
                    <a:bodyPr/>
                    <a:lstStyle/>
                    <a:p>
                      <a:pPr indent="127000" algn="just">
                        <a:spcAft>
                          <a:spcPts val="0"/>
                        </a:spcAft>
                      </a:pPr>
                      <a:r>
                        <a:rPr lang="zh-CN" sz="1600" kern="100">
                          <a:effectLst/>
                        </a:rPr>
                        <a:t>刊登费、成交费、功能费、店铺月租费等</a:t>
                      </a:r>
                      <a:endParaRPr lang="zh-CN" sz="1600" kern="100">
                        <a:effectLst/>
                        <a:latin typeface="Times New Roman" panose="02020603050405020304" pitchFamily="18" charset="0"/>
                        <a:ea typeface="宋体" panose="02010600030101010101" pitchFamily="2" charset="-122"/>
                      </a:endParaRPr>
                    </a:p>
                  </a:txBody>
                  <a:tcPr marL="68575" marR="68575" marT="0" marB="0" anchor="ctr"/>
                </a:tc>
                <a:extLst>
                  <a:ext uri="{0D108BD9-81ED-4DB2-BD59-A6C34878D82A}">
                    <a16:rowId xmlns:a16="http://schemas.microsoft.com/office/drawing/2014/main" val="10003"/>
                  </a:ext>
                </a:extLst>
              </a:tr>
              <a:tr h="929409">
                <a:tc>
                  <a:txBody>
                    <a:bodyPr/>
                    <a:lstStyle/>
                    <a:p>
                      <a:pPr indent="127000" algn="ctr">
                        <a:spcAft>
                          <a:spcPts val="0"/>
                        </a:spcAft>
                      </a:pPr>
                      <a:r>
                        <a:rPr lang="zh-CN" sz="1600" kern="100" cap="all" dirty="0">
                          <a:effectLst/>
                        </a:rPr>
                        <a:t>支付方式</a:t>
                      </a:r>
                      <a:endParaRPr lang="zh-CN" sz="1600" kern="100" dirty="0">
                        <a:effectLst/>
                        <a:latin typeface="Times New Roman" panose="02020603050405020304" pitchFamily="18" charset="0"/>
                        <a:ea typeface="宋体" panose="02010600030101010101" pitchFamily="2" charset="-122"/>
                      </a:endParaRPr>
                    </a:p>
                  </a:txBody>
                  <a:tcPr marL="68575" marR="68575" marT="0" marB="0" anchor="ctr"/>
                </a:tc>
                <a:tc>
                  <a:txBody>
                    <a:bodyPr/>
                    <a:lstStyle/>
                    <a:p>
                      <a:pPr indent="127000" algn="just">
                        <a:spcAft>
                          <a:spcPts val="0"/>
                        </a:spcAft>
                      </a:pPr>
                      <a:r>
                        <a:rPr lang="en-US" sz="1600" kern="100">
                          <a:effectLst/>
                        </a:rPr>
                        <a:t>eBay</a:t>
                      </a:r>
                      <a:r>
                        <a:rPr lang="zh-CN" sz="1600" kern="100">
                          <a:effectLst/>
                        </a:rPr>
                        <a:t>可为其平台上的用户提供包括信用卡、</a:t>
                      </a:r>
                      <a:r>
                        <a:rPr lang="en-US" sz="1600" kern="100">
                          <a:effectLst/>
                        </a:rPr>
                        <a:t>Apple Pay</a:t>
                      </a:r>
                      <a:r>
                        <a:rPr lang="zh-CN" sz="1600" kern="100">
                          <a:effectLst/>
                        </a:rPr>
                        <a:t>，</a:t>
                      </a:r>
                      <a:r>
                        <a:rPr lang="en-US" sz="1600" kern="100">
                          <a:effectLst/>
                        </a:rPr>
                        <a:t>Google Pay</a:t>
                      </a:r>
                      <a:r>
                        <a:rPr lang="zh-CN" sz="1600" kern="100">
                          <a:effectLst/>
                        </a:rPr>
                        <a:t>和</a:t>
                      </a:r>
                      <a:r>
                        <a:rPr lang="en-US" sz="1600" kern="100">
                          <a:effectLst/>
                        </a:rPr>
                        <a:t>PayPal</a:t>
                      </a:r>
                      <a:r>
                        <a:rPr lang="zh-CN" sz="1600" kern="100">
                          <a:effectLst/>
                        </a:rPr>
                        <a:t>等支付选项</a:t>
                      </a:r>
                      <a:endParaRPr lang="zh-CN" sz="1600" kern="100">
                        <a:effectLst/>
                        <a:latin typeface="Times New Roman" panose="02020603050405020304" pitchFamily="18" charset="0"/>
                        <a:ea typeface="宋体" panose="02010600030101010101" pitchFamily="2" charset="-122"/>
                      </a:endParaRPr>
                    </a:p>
                  </a:txBody>
                  <a:tcPr marL="68575" marR="68575" marT="0" marB="0" anchor="ctr"/>
                </a:tc>
                <a:extLst>
                  <a:ext uri="{0D108BD9-81ED-4DB2-BD59-A6C34878D82A}">
                    <a16:rowId xmlns:a16="http://schemas.microsoft.com/office/drawing/2014/main" val="10004"/>
                  </a:ext>
                </a:extLst>
              </a:tr>
              <a:tr h="464705">
                <a:tc>
                  <a:txBody>
                    <a:bodyPr/>
                    <a:lstStyle/>
                    <a:p>
                      <a:pPr indent="127000" algn="ctr">
                        <a:spcAft>
                          <a:spcPts val="0"/>
                        </a:spcAft>
                      </a:pPr>
                      <a:r>
                        <a:rPr lang="zh-CN" sz="1600" kern="100" cap="all" dirty="0">
                          <a:effectLst/>
                        </a:rPr>
                        <a:t>网上服务平台</a:t>
                      </a:r>
                      <a:endParaRPr lang="zh-CN" sz="1600" kern="100" dirty="0">
                        <a:effectLst/>
                        <a:latin typeface="Times New Roman" panose="02020603050405020304" pitchFamily="18" charset="0"/>
                        <a:ea typeface="宋体" panose="02010600030101010101" pitchFamily="2" charset="-122"/>
                      </a:endParaRPr>
                    </a:p>
                  </a:txBody>
                  <a:tcPr marL="68575" marR="68575" marT="0" marB="0" anchor="ctr"/>
                </a:tc>
                <a:tc>
                  <a:txBody>
                    <a:bodyPr/>
                    <a:lstStyle/>
                    <a:p>
                      <a:pPr indent="127000" algn="just">
                        <a:spcAft>
                          <a:spcPts val="0"/>
                        </a:spcAft>
                      </a:pPr>
                      <a:r>
                        <a:rPr lang="zh-CN" sz="1600" kern="100">
                          <a:effectLst/>
                        </a:rPr>
                        <a:t>拥有</a:t>
                      </a:r>
                      <a:r>
                        <a:rPr lang="en-US" sz="1600" kern="100">
                          <a:effectLst/>
                        </a:rPr>
                        <a:t>37</a:t>
                      </a:r>
                      <a:r>
                        <a:rPr lang="zh-CN" sz="1600" kern="100">
                          <a:effectLst/>
                        </a:rPr>
                        <a:t>各独立站点及门户网站，支持全球</a:t>
                      </a:r>
                      <a:r>
                        <a:rPr lang="en-US" sz="1600" kern="100">
                          <a:effectLst/>
                        </a:rPr>
                        <a:t>23</a:t>
                      </a:r>
                      <a:r>
                        <a:rPr lang="zh-CN" sz="1600" kern="100">
                          <a:effectLst/>
                        </a:rPr>
                        <a:t>种语言</a:t>
                      </a:r>
                      <a:endParaRPr lang="zh-CN" sz="1600" kern="100">
                        <a:effectLst/>
                        <a:latin typeface="Times New Roman" panose="02020603050405020304" pitchFamily="18" charset="0"/>
                        <a:ea typeface="宋体" panose="02010600030101010101" pitchFamily="2" charset="-122"/>
                      </a:endParaRPr>
                    </a:p>
                  </a:txBody>
                  <a:tcPr marL="68575" marR="68575" marT="0" marB="0" anchor="ctr"/>
                </a:tc>
                <a:extLst>
                  <a:ext uri="{0D108BD9-81ED-4DB2-BD59-A6C34878D82A}">
                    <a16:rowId xmlns:a16="http://schemas.microsoft.com/office/drawing/2014/main" val="10005"/>
                  </a:ext>
                </a:extLst>
              </a:tr>
              <a:tr h="464705">
                <a:tc>
                  <a:txBody>
                    <a:bodyPr/>
                    <a:lstStyle/>
                    <a:p>
                      <a:pPr indent="127000" algn="ctr">
                        <a:spcAft>
                          <a:spcPts val="0"/>
                        </a:spcAft>
                      </a:pPr>
                      <a:r>
                        <a:rPr lang="zh-CN" sz="1600" kern="100" cap="all" dirty="0">
                          <a:effectLst/>
                        </a:rPr>
                        <a:t>物流</a:t>
                      </a:r>
                      <a:endParaRPr lang="zh-CN" sz="1600" kern="100" dirty="0">
                        <a:effectLst/>
                        <a:latin typeface="Times New Roman" panose="02020603050405020304" pitchFamily="18" charset="0"/>
                        <a:ea typeface="宋体" panose="02010600030101010101" pitchFamily="2" charset="-122"/>
                      </a:endParaRPr>
                    </a:p>
                  </a:txBody>
                  <a:tcPr marL="68575" marR="68575" marT="0" marB="0" anchor="ctr"/>
                </a:tc>
                <a:tc>
                  <a:txBody>
                    <a:bodyPr/>
                    <a:lstStyle/>
                    <a:p>
                      <a:pPr indent="127000" algn="just">
                        <a:spcAft>
                          <a:spcPts val="0"/>
                        </a:spcAft>
                      </a:pPr>
                      <a:r>
                        <a:rPr lang="zh-CN" sz="1600" kern="100">
                          <a:effectLst/>
                        </a:rPr>
                        <a:t>第三方物流企业，</a:t>
                      </a:r>
                      <a:r>
                        <a:rPr lang="en-US" sz="1600" kern="100">
                          <a:effectLst/>
                        </a:rPr>
                        <a:t>2019</a:t>
                      </a:r>
                      <a:r>
                        <a:rPr lang="zh-CN" sz="1600" kern="100">
                          <a:effectLst/>
                        </a:rPr>
                        <a:t>年规划实施跨境物流直邮方案</a:t>
                      </a:r>
                      <a:r>
                        <a:rPr lang="en-US" sz="1600" kern="100">
                          <a:effectLst/>
                        </a:rPr>
                        <a:t>Speed PAK</a:t>
                      </a:r>
                      <a:endParaRPr lang="zh-CN" sz="1600" kern="100">
                        <a:effectLst/>
                        <a:latin typeface="Times New Roman" panose="02020603050405020304" pitchFamily="18" charset="0"/>
                        <a:ea typeface="宋体" panose="02010600030101010101" pitchFamily="2" charset="-122"/>
                      </a:endParaRPr>
                    </a:p>
                  </a:txBody>
                  <a:tcPr marL="68575" marR="68575" marT="0" marB="0" anchor="ctr"/>
                </a:tc>
                <a:extLst>
                  <a:ext uri="{0D108BD9-81ED-4DB2-BD59-A6C34878D82A}">
                    <a16:rowId xmlns:a16="http://schemas.microsoft.com/office/drawing/2014/main" val="10006"/>
                  </a:ext>
                </a:extLst>
              </a:tr>
              <a:tr h="929409">
                <a:tc>
                  <a:txBody>
                    <a:bodyPr/>
                    <a:lstStyle/>
                    <a:p>
                      <a:pPr indent="127000" algn="ctr">
                        <a:spcAft>
                          <a:spcPts val="0"/>
                        </a:spcAft>
                      </a:pPr>
                      <a:r>
                        <a:rPr lang="zh-CN" sz="1600" kern="100" cap="all" dirty="0">
                          <a:effectLst/>
                        </a:rPr>
                        <a:t>其他服务</a:t>
                      </a:r>
                      <a:endParaRPr lang="zh-CN" sz="1600" kern="100" dirty="0">
                        <a:effectLst/>
                        <a:latin typeface="Times New Roman" panose="02020603050405020304" pitchFamily="18" charset="0"/>
                        <a:ea typeface="宋体" panose="02010600030101010101" pitchFamily="2" charset="-122"/>
                      </a:endParaRPr>
                    </a:p>
                  </a:txBody>
                  <a:tcPr marL="68575" marR="68575" marT="0" marB="0" anchor="ctr"/>
                </a:tc>
                <a:tc>
                  <a:txBody>
                    <a:bodyPr/>
                    <a:lstStyle/>
                    <a:p>
                      <a:pPr indent="127000" algn="just">
                        <a:spcAft>
                          <a:spcPts val="0"/>
                        </a:spcAft>
                      </a:pPr>
                      <a:r>
                        <a:rPr lang="zh-CN" sz="1600" kern="100" dirty="0">
                          <a:effectLst/>
                        </a:rPr>
                        <a:t>提供跨境交易认证、业务咨询、疑难解答、外贸专场培训及电话培训、外贸论坛热线、洽谈物流优惠等一系列服务</a:t>
                      </a:r>
                      <a:endParaRPr lang="zh-CN" sz="1600" kern="100" dirty="0">
                        <a:effectLst/>
                        <a:latin typeface="Times New Roman" panose="02020603050405020304" pitchFamily="18" charset="0"/>
                        <a:ea typeface="宋体" panose="02010600030101010101" pitchFamily="2" charset="-122"/>
                      </a:endParaRPr>
                    </a:p>
                  </a:txBody>
                  <a:tcPr marL="68575" marR="68575" marT="0" marB="0" anchor="ctr"/>
                </a:tc>
                <a:extLst>
                  <a:ext uri="{0D108BD9-81ED-4DB2-BD59-A6C34878D82A}">
                    <a16:rowId xmlns:a16="http://schemas.microsoft.com/office/drawing/2014/main" val="10007"/>
                  </a:ext>
                </a:extLst>
              </a:tr>
            </a:tbl>
          </a:graphicData>
        </a:graphic>
      </p:graphicFrame>
    </p:spTree>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8828"/>
          <a:stretch>
            <a:fillRect/>
          </a:stretch>
        </p:blipFill>
        <p:spPr>
          <a:xfrm>
            <a:off x="-1" y="-1"/>
            <a:ext cx="12190413" cy="6859589"/>
          </a:xfrm>
          <a:prstGeom prst="rect">
            <a:avLst/>
          </a:prstGeom>
        </p:spPr>
      </p:pic>
      <p:sp>
        <p:nvSpPr>
          <p:cNvPr id="2" name="e7d195523061f1c0" descr="e7d195523061f1c01da5a1f0837ac25283df40ff0a16bfd61AE6AB84AD7EB485CA8019BF267F2027DE2BF09650313B56A435BB3664F8B916CA3777391AC088C283181605E184D6D6879568EB73EB808A103F0784C8DFC3E9CDD14B61FDDA6A8A6237D2DFE3BBAEC8979D824A43E015648F6CB3D1F8D3E352A4BDC9925C075CFF312C4A0BE75FDF5C" hidden="1"/>
          <p:cNvSpPr txBox="1"/>
          <p:nvPr/>
        </p:nvSpPr>
        <p:spPr>
          <a:xfrm>
            <a:off x="-237036" y="1201433"/>
            <a:ext cx="268743" cy="676863"/>
          </a:xfrm>
          <a:prstGeom prst="rect">
            <a:avLst/>
          </a:prstGeom>
          <a:noFill/>
        </p:spPr>
        <p:txBody>
          <a:bodyPr vert="wordArtVert" lIns="60936" tIns="30468" rIns="60936" bIns="30468" rtlCol="0">
            <a:spAutoFit/>
          </a:bodyPr>
          <a:lstStyle/>
          <a:p>
            <a:r>
              <a:rPr lang="en-US" altLang="zh-CN" sz="100"/>
              <a:t>e7d195523061f1c01da5a1f0837ac25283df40ff0a16bfd61AE6AB84AD7EB485CA8019BF267F2027DE2BF09650313B56A435BB3664F8B916CA3777391AC088C283181605E184D6D6879568EB73EB808A103F0784C8DFC3E9CDD14B61FDDA6A8A6237D2DFE3BBAEC8979D824A43E015648F6CB3D1F8D3E352A4BDC9925C075CFF312C4A0BE75FDF5C</a:t>
            </a:r>
            <a:endParaRPr lang="zh-CN" altLang="en-US" sz="100"/>
          </a:p>
        </p:txBody>
      </p:sp>
      <p:sp>
        <p:nvSpPr>
          <p:cNvPr id="5" name="矩形 4"/>
          <p:cNvSpPr/>
          <p:nvPr/>
        </p:nvSpPr>
        <p:spPr>
          <a:xfrm>
            <a:off x="3581467" y="0"/>
            <a:ext cx="8558686" cy="6859588"/>
          </a:xfrm>
          <a:prstGeom prst="rect">
            <a:avLst/>
          </a:prstGeom>
          <a:solidFill>
            <a:schemeClr val="bg1">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lIns="121908" tIns="60954" rIns="121908" bIns="60954" rtlCol="0" anchor="ctr"/>
          <a:lstStyle/>
          <a:p>
            <a:pPr algn="ctr"/>
            <a:endParaRPr kumimoji="1" lang="zh-CN" altLang="en-US"/>
          </a:p>
        </p:txBody>
      </p:sp>
      <p:sp>
        <p:nvSpPr>
          <p:cNvPr id="9" name="矩形 8" descr="e7d195523061f1c01da5a1f0837ac25283df40ff0a16bfd61AE6AB84AD7EB485CA8019BF267F2027DE2BF09650313B56A435BB3664F8B916CA3777391AC088C283181605E184D6D6879568EB73EB808A103F0784C8DFC3E9CDD14B61FDDA6A8A6237D2DFE3BBAEC8979D824A43E015648F6CB3D1F8D3E352A4BDC9925C075CFF312C4A0BE75FDF5C"/>
          <p:cNvSpPr/>
          <p:nvPr/>
        </p:nvSpPr>
        <p:spPr>
          <a:xfrm>
            <a:off x="6135575" y="3153904"/>
            <a:ext cx="5236236" cy="553986"/>
          </a:xfrm>
          <a:prstGeom prst="rect">
            <a:avLst/>
          </a:prstGeom>
          <a:noFill/>
        </p:spPr>
        <p:txBody>
          <a:bodyPr wrap="square" lIns="121908" tIns="60954" rIns="121908" bIns="60954">
            <a:spAutoFit/>
          </a:bodyPr>
          <a:lstStyle/>
          <a:p>
            <a:r>
              <a:rPr lang="en-US" altLang="zh-CN" sz="28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Wish</a:t>
            </a:r>
            <a:r>
              <a:rPr lang="zh-CN" altLang="en-US" sz="28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平台</a:t>
            </a:r>
          </a:p>
        </p:txBody>
      </p:sp>
      <p:sp>
        <p:nvSpPr>
          <p:cNvPr id="16" name="矩形 15" descr="e7d195523061f1c01da5a1f0837ac25283df40ff0a16bfd61AE6AB84AD7EB485CA8019BF267F2027DE2BF09650313B56A435BB3664F8B916CA3777391AC088C283181605E184D6D6879568EB73EB808A103F0784C8DFC3E9CDD14B61FDDA6A8A6237D2DFE3BBAEC8979D824A43E015648F6CB3D1F8D3E352A4BDC9925C075CFF312C4A0BE75FDF5C"/>
          <p:cNvSpPr/>
          <p:nvPr/>
        </p:nvSpPr>
        <p:spPr>
          <a:xfrm>
            <a:off x="4806885" y="3162489"/>
            <a:ext cx="736716" cy="538597"/>
          </a:xfrm>
          <a:prstGeom prst="rect">
            <a:avLst/>
          </a:prstGeom>
          <a:solidFill>
            <a:srgbClr val="0070C0"/>
          </a:solidFill>
        </p:spPr>
        <p:txBody>
          <a:bodyPr wrap="none" lIns="121908" tIns="60954" rIns="121908" bIns="60954">
            <a:spAutoFit/>
          </a:bodyPr>
          <a:lstStyle/>
          <a:p>
            <a:pPr lvl="0"/>
            <a:r>
              <a:rPr lang="en-US" altLang="zh-CN" sz="27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3.4</a:t>
            </a:r>
          </a:p>
        </p:txBody>
      </p:sp>
    </p:spTree>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6"/>
          <p:cNvSpPr/>
          <p:nvPr/>
        </p:nvSpPr>
        <p:spPr>
          <a:xfrm>
            <a:off x="793031" y="207058"/>
            <a:ext cx="3238387"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l" eaLnBrk="1" hangingPunct="1">
              <a:spcBef>
                <a:spcPct val="0"/>
              </a:spcBef>
              <a:buFontTx/>
              <a:buNone/>
            </a:pPr>
            <a:r>
              <a:rPr lang="en-US" altLang="zh-CN" sz="2800" dirty="0">
                <a:solidFill>
                  <a:schemeClr val="bg1"/>
                </a:solidFill>
                <a:latin typeface="微软雅黑" panose="020B0503020204020204" pitchFamily="34" charset="-122"/>
                <a:ea typeface="微软雅黑" panose="020B0503020204020204" pitchFamily="34" charset="-122"/>
                <a:sym typeface="+mn-ea"/>
              </a:rPr>
              <a:t>3.4 Wish</a:t>
            </a:r>
            <a:r>
              <a:rPr lang="zh-CN" altLang="en-US" sz="2800" dirty="0">
                <a:solidFill>
                  <a:schemeClr val="bg1"/>
                </a:solidFill>
                <a:latin typeface="微软雅黑" panose="020B0503020204020204" pitchFamily="34" charset="-122"/>
                <a:ea typeface="微软雅黑" panose="020B0503020204020204" pitchFamily="34" charset="-122"/>
                <a:sym typeface="+mn-ea"/>
              </a:rPr>
              <a:t>平台</a:t>
            </a:r>
            <a:r>
              <a:rPr lang="en-US" altLang="zh-CN" sz="2800" dirty="0">
                <a:solidFill>
                  <a:schemeClr val="bg1"/>
                </a:solidFill>
                <a:latin typeface="微软雅黑" panose="020B0503020204020204" pitchFamily="34" charset="-122"/>
                <a:ea typeface="微软雅黑" panose="020B0503020204020204" pitchFamily="34" charset="-122"/>
                <a:sym typeface="+mn-ea"/>
              </a:rPr>
              <a:t>-</a:t>
            </a:r>
            <a:r>
              <a:rPr lang="zh-CN" altLang="en-US" sz="2800" dirty="0">
                <a:solidFill>
                  <a:schemeClr val="bg1"/>
                </a:solidFill>
                <a:latin typeface="微软雅黑" panose="020B0503020204020204" pitchFamily="34" charset="-122"/>
                <a:ea typeface="微软雅黑" panose="020B0503020204020204" pitchFamily="34" charset="-122"/>
                <a:sym typeface="+mn-ea"/>
              </a:rPr>
              <a:t>简介</a:t>
            </a:r>
          </a:p>
        </p:txBody>
      </p:sp>
      <p:sp>
        <p:nvSpPr>
          <p:cNvPr id="36" name="矩形: 一个圆顶角，剪去另一个顶角 35"/>
          <p:cNvSpPr/>
          <p:nvPr/>
        </p:nvSpPr>
        <p:spPr>
          <a:xfrm>
            <a:off x="2051906" y="1014535"/>
            <a:ext cx="8359775" cy="1628775"/>
          </a:xfrm>
          <a:prstGeom prst="snipRoundRect">
            <a:avLst/>
          </a:prstGeom>
        </p:spPr>
        <p:style>
          <a:lnRef idx="2">
            <a:schemeClr val="accent3"/>
          </a:lnRef>
          <a:fillRef idx="1">
            <a:schemeClr val="lt1"/>
          </a:fillRef>
          <a:effectRef idx="0">
            <a:schemeClr val="accent3"/>
          </a:effectRef>
          <a:fontRef idx="minor">
            <a:schemeClr val="dk1"/>
          </a:fontRef>
        </p:style>
        <p:txBody>
          <a:bodyPr anchor="ctr"/>
          <a:lstStyle/>
          <a:p>
            <a:pPr algn="just" eaLnBrk="0" hangingPunct="0">
              <a:defRPr/>
            </a:pPr>
            <a:r>
              <a:rPr lang="en-US" altLang="zh-CN" sz="1800" dirty="0"/>
              <a:t>Wish</a:t>
            </a:r>
            <a:r>
              <a:rPr lang="zh-CN" altLang="en-US" sz="1800" dirty="0"/>
              <a:t>是一款</a:t>
            </a:r>
            <a:r>
              <a:rPr lang="zh-CN" altLang="en-US" sz="1800" dirty="0">
                <a:solidFill>
                  <a:srgbClr val="FF0000"/>
                </a:solidFill>
              </a:rPr>
              <a:t>移动电商</a:t>
            </a:r>
            <a:r>
              <a:rPr lang="zh-CN" altLang="en-US" sz="1800" dirty="0"/>
              <a:t>购物</a:t>
            </a:r>
            <a:r>
              <a:rPr lang="en-US" altLang="zh-CN" sz="1800" dirty="0"/>
              <a:t>APP</a:t>
            </a:r>
            <a:r>
              <a:rPr lang="zh-CN" altLang="en-US" sz="1800" dirty="0"/>
              <a:t>。于</a:t>
            </a:r>
            <a:r>
              <a:rPr lang="en-US" altLang="zh-CN" sz="1800" dirty="0"/>
              <a:t>2011</a:t>
            </a:r>
            <a:r>
              <a:rPr lang="zh-CN" altLang="en-US" sz="1800" dirty="0"/>
              <a:t>年成立于美国加州高科技事业云集的硅谷地带。公司的创始人是在来自于谷歌和雅虎的顶尖工程师，</a:t>
            </a:r>
            <a:r>
              <a:rPr lang="en-US" altLang="zh-CN" sz="1800" dirty="0"/>
              <a:t>Peter </a:t>
            </a:r>
            <a:r>
              <a:rPr lang="en-US" altLang="zh-CN" sz="1800" dirty="0" err="1"/>
              <a:t>Szulczewski</a:t>
            </a:r>
            <a:r>
              <a:rPr lang="zh-CN" altLang="en-US" sz="1800" dirty="0"/>
              <a:t>和</a:t>
            </a:r>
            <a:r>
              <a:rPr lang="en-US" altLang="zh-CN" sz="1800" dirty="0"/>
              <a:t>Danny Zhang</a:t>
            </a:r>
            <a:r>
              <a:rPr lang="zh-CN" altLang="en-US" sz="1800" dirty="0"/>
              <a:t>。</a:t>
            </a:r>
            <a:r>
              <a:rPr lang="en-US" altLang="zh-CN" sz="1800" dirty="0"/>
              <a:t>Wish</a:t>
            </a:r>
            <a:r>
              <a:rPr lang="zh-CN" altLang="en-US" sz="1800" dirty="0"/>
              <a:t>是北美和欧洲最大的移动电商平台，是一家位于硅谷的高科技独角兽公司。它具有天然的技术基因，基于该平台精确的算法推荐技术，将商品信息推送给感兴趣的用户。</a:t>
            </a:r>
          </a:p>
        </p:txBody>
      </p:sp>
      <p:sp>
        <p:nvSpPr>
          <p:cNvPr id="37" name="Rectangle 1"/>
          <p:cNvSpPr>
            <a:spLocks noChangeArrowheads="1"/>
          </p:cNvSpPr>
          <p:nvPr/>
        </p:nvSpPr>
        <p:spPr bwMode="auto">
          <a:xfrm>
            <a:off x="1813781" y="3669103"/>
            <a:ext cx="412115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540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r>
              <a:rPr lang="en-US" altLang="zh-CN" sz="1600">
                <a:solidFill>
                  <a:schemeClr val="bg1"/>
                </a:solidFill>
                <a:latin typeface="Times New Roman" panose="02020603050405020304" pitchFamily="18" charset="0"/>
              </a:rPr>
              <a:t>    </a:t>
            </a:r>
            <a:r>
              <a:rPr lang="zh-CN" altLang="zh-CN" sz="1600">
                <a:solidFill>
                  <a:schemeClr val="bg1"/>
                </a:solidFill>
                <a:latin typeface="Times New Roman" panose="02020603050405020304" pitchFamily="18" charset="0"/>
              </a:rPr>
              <a:t>成立于</a:t>
            </a:r>
            <a:r>
              <a:rPr lang="en-US" altLang="zh-CN" sz="1600">
                <a:solidFill>
                  <a:schemeClr val="bg1"/>
                </a:solidFill>
                <a:latin typeface="Times New Roman" panose="02020603050405020304" pitchFamily="18" charset="0"/>
              </a:rPr>
              <a:t>2015</a:t>
            </a:r>
            <a:r>
              <a:rPr lang="zh-CN" altLang="en-US" sz="1600">
                <a:solidFill>
                  <a:schemeClr val="bg1"/>
                </a:solidFill>
                <a:latin typeface="Times New Roman" panose="02020603050405020304" pitchFamily="18" charset="0"/>
              </a:rPr>
              <a:t>年的网易考拉海购是网易旗下以跨境业务为主的综合型电商（如图</a:t>
            </a:r>
            <a:r>
              <a:rPr lang="en-US" altLang="zh-CN" sz="1600">
                <a:solidFill>
                  <a:schemeClr val="bg1"/>
                </a:solidFill>
                <a:latin typeface="Times New Roman" panose="02020603050405020304" pitchFamily="18" charset="0"/>
              </a:rPr>
              <a:t>9- 11</a:t>
            </a:r>
            <a:r>
              <a:rPr lang="zh-CN" altLang="en-US" sz="1600">
                <a:solidFill>
                  <a:schemeClr val="bg1"/>
                </a:solidFill>
                <a:latin typeface="Times New Roman" panose="02020603050405020304" pitchFamily="18" charset="0"/>
              </a:rPr>
              <a:t>）。在美国、德国、意大利、日本、韩国、澳大利亚以及中国香港、中国台湾等设之一。</a:t>
            </a:r>
            <a:endParaRPr lang="zh-CN" altLang="en-US" sz="3600">
              <a:solidFill>
                <a:schemeClr val="bg1"/>
              </a:solidFill>
            </a:endParaRPr>
          </a:p>
        </p:txBody>
      </p:sp>
      <p:sp>
        <p:nvSpPr>
          <p:cNvPr id="38" name="文本框 37"/>
          <p:cNvSpPr txBox="1"/>
          <p:nvPr/>
        </p:nvSpPr>
        <p:spPr>
          <a:xfrm>
            <a:off x="6027006" y="3230685"/>
            <a:ext cx="1763712" cy="1815882"/>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pPr eaLnBrk="0" hangingPunct="0">
              <a:defRPr/>
            </a:pPr>
            <a:r>
              <a:rPr lang="en-US" altLang="zh-CN" sz="1600" dirty="0"/>
              <a:t>Wish</a:t>
            </a:r>
            <a:r>
              <a:rPr lang="zh-CN" altLang="zh-CN" sz="1600" dirty="0"/>
              <a:t>平台有超过</a:t>
            </a:r>
            <a:r>
              <a:rPr lang="en-US" altLang="zh-CN" sz="1600" dirty="0"/>
              <a:t>3</a:t>
            </a:r>
            <a:r>
              <a:rPr lang="zh-CN" altLang="zh-CN" sz="1600" dirty="0"/>
              <a:t>亿的注册用户，日活跃用户超过</a:t>
            </a:r>
            <a:r>
              <a:rPr lang="en-US" altLang="zh-CN" sz="1600" dirty="0"/>
              <a:t>1000</a:t>
            </a:r>
            <a:r>
              <a:rPr lang="zh-CN" altLang="zh-CN" sz="1600" dirty="0"/>
              <a:t>万，活跃</a:t>
            </a:r>
            <a:r>
              <a:rPr lang="en-US" altLang="zh-CN" sz="1600" dirty="0"/>
              <a:t>SKU</a:t>
            </a:r>
            <a:r>
              <a:rPr lang="zh-CN" altLang="zh-CN" sz="1600" dirty="0"/>
              <a:t>达</a:t>
            </a:r>
            <a:r>
              <a:rPr lang="en-US" altLang="zh-CN" sz="1600" dirty="0"/>
              <a:t>1.6</a:t>
            </a:r>
            <a:r>
              <a:rPr lang="zh-CN" altLang="zh-CN" sz="1600" dirty="0"/>
              <a:t>亿个，</a:t>
            </a:r>
            <a:r>
              <a:rPr lang="en-US" altLang="zh-CN" sz="1600" dirty="0"/>
              <a:t>90%</a:t>
            </a:r>
            <a:r>
              <a:rPr lang="zh-CN" altLang="zh-CN" sz="1600" dirty="0"/>
              <a:t>以上的订单来自移动端</a:t>
            </a:r>
            <a:endParaRPr lang="zh-CN" altLang="en-US" sz="2000" dirty="0"/>
          </a:p>
        </p:txBody>
      </p:sp>
      <p:pic>
        <p:nvPicPr>
          <p:cNvPr id="39" name="图片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5393" y="2925885"/>
            <a:ext cx="3754438" cy="340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图片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5518" y="3086223"/>
            <a:ext cx="2389188" cy="298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6"/>
          <p:cNvSpPr/>
          <p:nvPr/>
        </p:nvSpPr>
        <p:spPr>
          <a:xfrm>
            <a:off x="793031" y="207058"/>
            <a:ext cx="3956532"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l" eaLnBrk="1" hangingPunct="1">
              <a:spcBef>
                <a:spcPct val="0"/>
              </a:spcBef>
              <a:buFontTx/>
              <a:buNone/>
            </a:pPr>
            <a:r>
              <a:rPr lang="en-US" altLang="zh-CN" sz="2800" dirty="0">
                <a:solidFill>
                  <a:schemeClr val="bg1"/>
                </a:solidFill>
                <a:latin typeface="微软雅黑" panose="020B0503020204020204" pitchFamily="34" charset="-122"/>
                <a:ea typeface="微软雅黑" panose="020B0503020204020204" pitchFamily="34" charset="-122"/>
                <a:sym typeface="+mn-ea"/>
              </a:rPr>
              <a:t>3.4 Wish</a:t>
            </a:r>
            <a:r>
              <a:rPr lang="zh-CN" altLang="en-US" sz="2800" dirty="0">
                <a:solidFill>
                  <a:schemeClr val="bg1"/>
                </a:solidFill>
                <a:latin typeface="微软雅黑" panose="020B0503020204020204" pitchFamily="34" charset="-122"/>
                <a:ea typeface="微软雅黑" panose="020B0503020204020204" pitchFamily="34" charset="-122"/>
                <a:sym typeface="+mn-ea"/>
              </a:rPr>
              <a:t>平台</a:t>
            </a:r>
            <a:r>
              <a:rPr lang="en-US" altLang="zh-CN" sz="2800" dirty="0">
                <a:solidFill>
                  <a:schemeClr val="bg1"/>
                </a:solidFill>
                <a:latin typeface="微软雅黑" panose="020B0503020204020204" pitchFamily="34" charset="-122"/>
                <a:ea typeface="微软雅黑" panose="020B0503020204020204" pitchFamily="34" charset="-122"/>
                <a:sym typeface="+mn-ea"/>
              </a:rPr>
              <a:t>-</a:t>
            </a:r>
            <a:r>
              <a:rPr lang="zh-CN" altLang="en-US" sz="2800" dirty="0">
                <a:solidFill>
                  <a:schemeClr val="bg1"/>
                </a:solidFill>
                <a:latin typeface="微软雅黑" panose="020B0503020204020204" pitchFamily="34" charset="-122"/>
                <a:ea typeface="微软雅黑" panose="020B0503020204020204" pitchFamily="34" charset="-122"/>
                <a:sym typeface="+mn-ea"/>
              </a:rPr>
              <a:t>主要产品</a:t>
            </a:r>
          </a:p>
        </p:txBody>
      </p:sp>
      <p:graphicFrame>
        <p:nvGraphicFramePr>
          <p:cNvPr id="8" name="图示 7"/>
          <p:cNvGraphicFramePr/>
          <p:nvPr>
            <p:extLst>
              <p:ext uri="{D42A27DB-BD31-4B8C-83A1-F6EECF244321}">
                <p14:modId xmlns:p14="http://schemas.microsoft.com/office/powerpoint/2010/main" val="2650301636"/>
              </p:ext>
            </p:extLst>
          </p:nvPr>
        </p:nvGraphicFramePr>
        <p:xfrm>
          <a:off x="1846571" y="853370"/>
          <a:ext cx="8532440" cy="57625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6"/>
          <p:cNvSpPr/>
          <p:nvPr/>
        </p:nvSpPr>
        <p:spPr>
          <a:xfrm>
            <a:off x="793031" y="207058"/>
            <a:ext cx="4273550" cy="52197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l" eaLnBrk="1" hangingPunct="1">
              <a:spcBef>
                <a:spcPct val="0"/>
              </a:spcBef>
              <a:buFontTx/>
              <a:buNone/>
            </a:pPr>
            <a:r>
              <a:rPr lang="en-US" altLang="zh-CN" sz="2800" dirty="0">
                <a:solidFill>
                  <a:schemeClr val="bg1"/>
                </a:solidFill>
                <a:latin typeface="微软雅黑" panose="020B0503020204020204" pitchFamily="34" charset="-122"/>
                <a:ea typeface="微软雅黑" panose="020B0503020204020204" pitchFamily="34" charset="-122"/>
                <a:sym typeface="+mn-ea"/>
              </a:rPr>
              <a:t>3.4 Wish</a:t>
            </a:r>
            <a:r>
              <a:rPr lang="zh-CN" altLang="en-US" sz="2800" dirty="0">
                <a:solidFill>
                  <a:schemeClr val="bg1"/>
                </a:solidFill>
                <a:latin typeface="微软雅黑" panose="020B0503020204020204" pitchFamily="34" charset="-122"/>
                <a:ea typeface="微软雅黑" panose="020B0503020204020204" pitchFamily="34" charset="-122"/>
                <a:sym typeface="+mn-ea"/>
              </a:rPr>
              <a:t>平台</a:t>
            </a:r>
            <a:r>
              <a:rPr lang="en-US" altLang="zh-CN" sz="2800" dirty="0">
                <a:solidFill>
                  <a:schemeClr val="bg1"/>
                </a:solidFill>
                <a:latin typeface="微软雅黑" panose="020B0503020204020204" pitchFamily="34" charset="-122"/>
                <a:ea typeface="微软雅黑" panose="020B0503020204020204" pitchFamily="34" charset="-122"/>
                <a:sym typeface="+mn-ea"/>
              </a:rPr>
              <a:t>-</a:t>
            </a:r>
            <a:r>
              <a:rPr lang="zh-CN" altLang="en-US" sz="2800" dirty="0">
                <a:solidFill>
                  <a:schemeClr val="bg1"/>
                </a:solidFill>
                <a:latin typeface="微软雅黑" panose="020B0503020204020204" pitchFamily="34" charset="-122"/>
                <a:ea typeface="微软雅黑" panose="020B0503020204020204" pitchFamily="34" charset="-122"/>
                <a:sym typeface="+mn-ea"/>
              </a:rPr>
              <a:t>平台的特点</a:t>
            </a:r>
          </a:p>
        </p:txBody>
      </p:sp>
      <p:sp>
        <p:nvSpPr>
          <p:cNvPr id="37" name="Rectangle 1"/>
          <p:cNvSpPr>
            <a:spLocks noChangeArrowheads="1"/>
          </p:cNvSpPr>
          <p:nvPr/>
        </p:nvSpPr>
        <p:spPr bwMode="auto">
          <a:xfrm>
            <a:off x="1813781" y="3669103"/>
            <a:ext cx="412115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540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r>
              <a:rPr lang="en-US" altLang="zh-CN" sz="1600">
                <a:solidFill>
                  <a:schemeClr val="bg1"/>
                </a:solidFill>
                <a:latin typeface="Times New Roman" panose="02020603050405020304" pitchFamily="18" charset="0"/>
              </a:rPr>
              <a:t>    </a:t>
            </a:r>
            <a:r>
              <a:rPr lang="zh-CN" altLang="zh-CN" sz="1600">
                <a:solidFill>
                  <a:schemeClr val="bg1"/>
                </a:solidFill>
                <a:latin typeface="Times New Roman" panose="02020603050405020304" pitchFamily="18" charset="0"/>
              </a:rPr>
              <a:t>成立于</a:t>
            </a:r>
            <a:r>
              <a:rPr lang="en-US" altLang="zh-CN" sz="1600">
                <a:solidFill>
                  <a:schemeClr val="bg1"/>
                </a:solidFill>
                <a:latin typeface="Times New Roman" panose="02020603050405020304" pitchFamily="18" charset="0"/>
              </a:rPr>
              <a:t>2015</a:t>
            </a:r>
            <a:r>
              <a:rPr lang="zh-CN" altLang="en-US" sz="1600">
                <a:solidFill>
                  <a:schemeClr val="bg1"/>
                </a:solidFill>
                <a:latin typeface="Times New Roman" panose="02020603050405020304" pitchFamily="18" charset="0"/>
              </a:rPr>
              <a:t>年的网易考拉海购是网易旗下以跨境业务为主的综合型电商（如图</a:t>
            </a:r>
            <a:r>
              <a:rPr lang="en-US" altLang="zh-CN" sz="1600">
                <a:solidFill>
                  <a:schemeClr val="bg1"/>
                </a:solidFill>
                <a:latin typeface="Times New Roman" panose="02020603050405020304" pitchFamily="18" charset="0"/>
              </a:rPr>
              <a:t>9- 11</a:t>
            </a:r>
            <a:r>
              <a:rPr lang="zh-CN" altLang="en-US" sz="1600">
                <a:solidFill>
                  <a:schemeClr val="bg1"/>
                </a:solidFill>
                <a:latin typeface="Times New Roman" panose="02020603050405020304" pitchFamily="18" charset="0"/>
              </a:rPr>
              <a:t>）。在美国、德国、意大利、日本、韩国、澳大利亚以及中国香港、中国台湾等设之一。</a:t>
            </a:r>
            <a:endParaRPr lang="zh-CN" altLang="en-US" sz="3600">
              <a:solidFill>
                <a:schemeClr val="bg1"/>
              </a:solidFill>
            </a:endParaRPr>
          </a:p>
        </p:txBody>
      </p:sp>
      <p:sp>
        <p:nvSpPr>
          <p:cNvPr id="100" name="文本框 99"/>
          <p:cNvSpPr txBox="1"/>
          <p:nvPr/>
        </p:nvSpPr>
        <p:spPr>
          <a:xfrm>
            <a:off x="793115" y="1377950"/>
            <a:ext cx="11201400" cy="3930650"/>
          </a:xfrm>
          <a:prstGeom prst="rect">
            <a:avLst/>
          </a:prstGeom>
          <a:noFill/>
          <a:ln w="9525">
            <a:noFill/>
          </a:ln>
        </p:spPr>
        <p:txBody>
          <a:bodyPr wrap="square">
            <a:spAutoFit/>
          </a:bodyPr>
          <a:lstStyle/>
          <a:p>
            <a:pPr indent="406400" fontAlgn="auto">
              <a:lnSpc>
                <a:spcPct val="130000"/>
              </a:lnSpc>
              <a:extLst>
                <a:ext uri="{35155182-B16C-46BC-9424-99874614C6A1}">
                  <wpsdc:indentchars xmlns="" xmlns:wpsdc="http://www.wps.cn/officeDocument/2017/drawingmlCustomData" val="200" checksum="1740828767"/>
                </a:ext>
              </a:extLst>
            </a:pPr>
            <a:r>
              <a:rPr lang="zh-CN" sz="1600" b="1" dirty="0">
                <a:cs typeface="方正宋一简体" charset="0"/>
              </a:rPr>
              <a:t>（</a:t>
            </a:r>
            <a:r>
              <a:rPr lang="en-US" sz="1600" b="1" dirty="0">
                <a:latin typeface="方正宋一简体" charset="0"/>
                <a:cs typeface="方正宋一简体" charset="0"/>
              </a:rPr>
              <a:t>1</a:t>
            </a:r>
            <a:r>
              <a:rPr lang="zh-CN" sz="1600" b="1" dirty="0">
                <a:cs typeface="方正宋一简体" charset="0"/>
              </a:rPr>
              <a:t>）推送算法</a:t>
            </a:r>
            <a:endParaRPr lang="zh-CN" sz="1600" b="0" dirty="0">
              <a:cs typeface="方正宋一简体" charset="0"/>
            </a:endParaRPr>
          </a:p>
          <a:p>
            <a:pPr indent="406400" fontAlgn="auto">
              <a:lnSpc>
                <a:spcPct val="130000"/>
              </a:lnSpc>
              <a:extLst>
                <a:ext uri="{35155182-B16C-46BC-9424-99874614C6A1}">
                  <wpsdc:indentchars xmlns="" xmlns:wpsdc="http://www.wps.cn/officeDocument/2017/drawingmlCustomData" val="200" checksum="1740828767"/>
                </a:ext>
              </a:extLst>
            </a:pPr>
            <a:r>
              <a:rPr lang="en-US" sz="1600" b="0" dirty="0">
                <a:latin typeface="Times New Roman" panose="02020603050405020304" pitchFamily="18" charset="0"/>
                <a:cs typeface="方正宋一简体" charset="0"/>
              </a:rPr>
              <a:t>Wish</a:t>
            </a:r>
            <a:r>
              <a:rPr lang="zh-CN" sz="1600" b="0" dirty="0">
                <a:cs typeface="方正宋一简体" charset="0"/>
              </a:rPr>
              <a:t>平台推送产品依据的核心维度：</a:t>
            </a:r>
          </a:p>
          <a:p>
            <a:pPr indent="406400" fontAlgn="auto">
              <a:lnSpc>
                <a:spcPct val="130000"/>
              </a:lnSpc>
              <a:extLst>
                <a:ext uri="{35155182-B16C-46BC-9424-99874614C6A1}">
                  <wpsdc:indentchars xmlns="" xmlns:wpsdc="http://www.wps.cn/officeDocument/2017/drawingmlCustomData" val="200" checksum="1740828767"/>
                </a:ext>
              </a:extLst>
            </a:pPr>
            <a:r>
              <a:rPr lang="zh-CN" altLang="en-US" sz="1600" b="0" dirty="0">
                <a:cs typeface="方正宋一简体" charset="0"/>
              </a:rPr>
              <a:t>依据一：违规率（是不是诚信店铺，仿品率要小于0.5%）</a:t>
            </a:r>
          </a:p>
          <a:p>
            <a:pPr indent="406400" fontAlgn="auto">
              <a:lnSpc>
                <a:spcPct val="130000"/>
              </a:lnSpc>
              <a:extLst>
                <a:ext uri="{35155182-B16C-46BC-9424-99874614C6A1}">
                  <wpsdc:indentchars xmlns="" xmlns:wpsdc="http://www.wps.cn/officeDocument/2017/drawingmlCustomData" val="200" checksum="1740828767"/>
                </a:ext>
              </a:extLst>
            </a:pPr>
            <a:r>
              <a:rPr lang="zh-CN" altLang="en-US" sz="1600" b="0" dirty="0">
                <a:cs typeface="方正宋一简体" charset="0"/>
              </a:rPr>
              <a:t>依据二：迟发率（履行订单的时效和订单上网的时效）</a:t>
            </a:r>
          </a:p>
          <a:p>
            <a:pPr indent="406400" fontAlgn="auto">
              <a:lnSpc>
                <a:spcPct val="130000"/>
              </a:lnSpc>
              <a:extLst>
                <a:ext uri="{35155182-B16C-46BC-9424-99874614C6A1}">
                  <wpsdc:indentchars xmlns="" xmlns:wpsdc="http://www.wps.cn/officeDocument/2017/drawingmlCustomData" val="200" checksum="1740828767"/>
                </a:ext>
              </a:extLst>
            </a:pPr>
            <a:r>
              <a:rPr lang="zh-CN" altLang="en-US" sz="1600" b="0" dirty="0">
                <a:cs typeface="方正宋一简体" charset="0"/>
              </a:rPr>
              <a:t>依据三：取消率（由于各种因素导致卖家取消交易或用户取消交易）</a:t>
            </a:r>
          </a:p>
          <a:p>
            <a:pPr indent="406400" fontAlgn="auto">
              <a:lnSpc>
                <a:spcPct val="130000"/>
              </a:lnSpc>
              <a:extLst>
                <a:ext uri="{35155182-B16C-46BC-9424-99874614C6A1}">
                  <wpsdc:indentchars xmlns="" xmlns:wpsdc="http://www.wps.cn/officeDocument/2017/drawingmlCustomData" val="200" checksum="1740828767"/>
                </a:ext>
              </a:extLst>
            </a:pPr>
            <a:r>
              <a:rPr lang="zh-CN" altLang="en-US" sz="1600" b="0" dirty="0">
                <a:cs typeface="方正宋一简体" charset="0"/>
              </a:rPr>
              <a:t>依据四：有效的跟踪率（Wish平台很注重物流的速度，物流的速度是影响买家满意度很重要的因素）</a:t>
            </a:r>
          </a:p>
          <a:p>
            <a:pPr indent="406400" fontAlgn="auto">
              <a:lnSpc>
                <a:spcPct val="130000"/>
              </a:lnSpc>
              <a:extLst>
                <a:ext uri="{35155182-B16C-46BC-9424-99874614C6A1}">
                  <wpsdc:indentchars xmlns="" xmlns:wpsdc="http://www.wps.cn/officeDocument/2017/drawingmlCustomData" val="200" checksum="1740828767"/>
                </a:ext>
              </a:extLst>
            </a:pPr>
            <a:r>
              <a:rPr lang="zh-CN" altLang="en-US" sz="1600" b="0" dirty="0">
                <a:cs typeface="方正宋一简体" charset="0"/>
              </a:rPr>
              <a:t>依据五：签收率（在规定的时间内签收会增加权重）</a:t>
            </a:r>
          </a:p>
          <a:p>
            <a:pPr indent="406400" fontAlgn="auto">
              <a:lnSpc>
                <a:spcPct val="130000"/>
              </a:lnSpc>
              <a:extLst>
                <a:ext uri="{35155182-B16C-46BC-9424-99874614C6A1}">
                  <wpsdc:indentchars xmlns="" xmlns:wpsdc="http://www.wps.cn/officeDocument/2017/drawingmlCustomData" val="200" checksum="1740828767"/>
                </a:ext>
              </a:extLst>
            </a:pPr>
            <a:r>
              <a:rPr lang="zh-CN" altLang="en-US" sz="1600" b="0" dirty="0">
                <a:cs typeface="方正宋一简体" charset="0"/>
              </a:rPr>
              <a:t>依据六：订单缺陷率（缺陷包括中评、差评、投诉、纠纷）</a:t>
            </a:r>
          </a:p>
          <a:p>
            <a:pPr indent="406400" fontAlgn="auto">
              <a:lnSpc>
                <a:spcPct val="130000"/>
              </a:lnSpc>
              <a:extLst>
                <a:ext uri="{35155182-B16C-46BC-9424-99874614C6A1}">
                  <wpsdc:indentchars xmlns="" xmlns:wpsdc="http://www.wps.cn/officeDocument/2017/drawingmlCustomData" val="200" checksum="1740828767"/>
                </a:ext>
              </a:extLst>
            </a:pPr>
            <a:r>
              <a:rPr lang="zh-CN" altLang="en-US" sz="1600" b="0" dirty="0">
                <a:cs typeface="方正宋一简体" charset="0"/>
              </a:rPr>
              <a:t>依据七：退货率（销售后又因为各种原因被退回的产品，其数量与相同时期销售产品的总数之间的比率）</a:t>
            </a:r>
          </a:p>
          <a:p>
            <a:pPr indent="406400" fontAlgn="auto">
              <a:lnSpc>
                <a:spcPct val="130000"/>
              </a:lnSpc>
              <a:extLst>
                <a:ext uri="{35155182-B16C-46BC-9424-99874614C6A1}">
                  <wpsdc:indentchars xmlns="" xmlns:wpsdc="http://www.wps.cn/officeDocument/2017/drawingmlCustomData" val="200" checksum="1740828767"/>
                </a:ext>
              </a:extLst>
            </a:pPr>
            <a:r>
              <a:rPr lang="zh-CN" altLang="en-US" sz="1600" b="0" dirty="0">
                <a:cs typeface="方正宋一简体" charset="0"/>
              </a:rPr>
              <a:t>依据八：退款率（Wish根据两级退款政策每周进行考核，评估卖家退款率的两项指标为：30天退款率和93天退款率）</a:t>
            </a:r>
          </a:p>
          <a:p>
            <a:pPr indent="406400" fontAlgn="auto">
              <a:lnSpc>
                <a:spcPct val="130000"/>
              </a:lnSpc>
              <a:extLst>
                <a:ext uri="{35155182-B16C-46BC-9424-99874614C6A1}">
                  <wpsdc:indentchars xmlns="" xmlns:wpsdc="http://www.wps.cn/officeDocument/2017/drawingmlCustomData" val="200" checksum="1740828767"/>
                </a:ext>
              </a:extLst>
            </a:pPr>
            <a:r>
              <a:rPr lang="zh-CN" altLang="en-US" sz="1600" b="0" dirty="0">
                <a:cs typeface="方正宋一简体" charset="0"/>
              </a:rPr>
              <a:t>依据九：反馈及时率（收到用户的消息，卖家一定要及时回复） </a:t>
            </a:r>
          </a:p>
          <a:p>
            <a:pPr indent="406400" fontAlgn="auto">
              <a:lnSpc>
                <a:spcPct val="130000"/>
              </a:lnSpc>
              <a:extLst>
                <a:ext uri="{35155182-B16C-46BC-9424-99874614C6A1}">
                  <wpsdc:indentchars xmlns="" xmlns:wpsdc="http://www.wps.cn/officeDocument/2017/drawingmlCustomData" val="200" checksum="1740828767"/>
                </a:ext>
              </a:extLst>
            </a:pPr>
            <a:r>
              <a:rPr lang="zh-CN" altLang="en-US" sz="1600" b="0" dirty="0">
                <a:cs typeface="方正宋一简体" charset="0"/>
              </a:rPr>
              <a:t>依据十：推送转化率（满足的条件越多，系统会进行更多地推送）</a:t>
            </a:r>
          </a:p>
        </p:txBody>
      </p:sp>
    </p:spTree>
    <p:custDataLst>
      <p:tags r:id="rId1"/>
    </p:custData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6"/>
          <p:cNvSpPr/>
          <p:nvPr/>
        </p:nvSpPr>
        <p:spPr>
          <a:xfrm>
            <a:off x="793031" y="207058"/>
            <a:ext cx="4273550" cy="52197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l" eaLnBrk="1" hangingPunct="1">
              <a:spcBef>
                <a:spcPct val="0"/>
              </a:spcBef>
              <a:buFontTx/>
              <a:buNone/>
            </a:pPr>
            <a:r>
              <a:rPr lang="en-US" altLang="zh-CN" sz="2800" dirty="0">
                <a:solidFill>
                  <a:schemeClr val="bg1"/>
                </a:solidFill>
                <a:latin typeface="微软雅黑" panose="020B0503020204020204" pitchFamily="34" charset="-122"/>
                <a:ea typeface="微软雅黑" panose="020B0503020204020204" pitchFamily="34" charset="-122"/>
                <a:sym typeface="+mn-ea"/>
              </a:rPr>
              <a:t>3.4 Wish</a:t>
            </a:r>
            <a:r>
              <a:rPr lang="zh-CN" altLang="en-US" sz="2800" dirty="0">
                <a:solidFill>
                  <a:schemeClr val="bg1"/>
                </a:solidFill>
                <a:latin typeface="微软雅黑" panose="020B0503020204020204" pitchFamily="34" charset="-122"/>
                <a:ea typeface="微软雅黑" panose="020B0503020204020204" pitchFamily="34" charset="-122"/>
                <a:sym typeface="+mn-ea"/>
              </a:rPr>
              <a:t>平台</a:t>
            </a:r>
            <a:r>
              <a:rPr lang="en-US" altLang="zh-CN" sz="2800" dirty="0">
                <a:solidFill>
                  <a:schemeClr val="bg1"/>
                </a:solidFill>
                <a:latin typeface="微软雅黑" panose="020B0503020204020204" pitchFamily="34" charset="-122"/>
                <a:ea typeface="微软雅黑" panose="020B0503020204020204" pitchFamily="34" charset="-122"/>
                <a:sym typeface="+mn-ea"/>
              </a:rPr>
              <a:t>-</a:t>
            </a:r>
            <a:r>
              <a:rPr lang="zh-CN" altLang="en-US" sz="2800" dirty="0">
                <a:solidFill>
                  <a:schemeClr val="bg1"/>
                </a:solidFill>
                <a:latin typeface="微软雅黑" panose="020B0503020204020204" pitchFamily="34" charset="-122"/>
                <a:ea typeface="微软雅黑" panose="020B0503020204020204" pitchFamily="34" charset="-122"/>
                <a:sym typeface="+mn-ea"/>
              </a:rPr>
              <a:t>平台的特点</a:t>
            </a:r>
          </a:p>
        </p:txBody>
      </p:sp>
      <p:sp>
        <p:nvSpPr>
          <p:cNvPr id="37" name="Rectangle 1"/>
          <p:cNvSpPr>
            <a:spLocks noChangeArrowheads="1"/>
          </p:cNvSpPr>
          <p:nvPr/>
        </p:nvSpPr>
        <p:spPr bwMode="auto">
          <a:xfrm>
            <a:off x="1813781" y="3669103"/>
            <a:ext cx="412115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540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a:r>
              <a:rPr lang="en-US" altLang="zh-CN" sz="1600">
                <a:solidFill>
                  <a:schemeClr val="bg1"/>
                </a:solidFill>
                <a:latin typeface="Times New Roman" panose="02020603050405020304" pitchFamily="18" charset="0"/>
              </a:rPr>
              <a:t>    </a:t>
            </a:r>
            <a:r>
              <a:rPr lang="zh-CN" altLang="zh-CN" sz="1600">
                <a:solidFill>
                  <a:schemeClr val="bg1"/>
                </a:solidFill>
                <a:latin typeface="Times New Roman" panose="02020603050405020304" pitchFamily="18" charset="0"/>
              </a:rPr>
              <a:t>成立于</a:t>
            </a:r>
            <a:r>
              <a:rPr lang="en-US" altLang="zh-CN" sz="1600">
                <a:solidFill>
                  <a:schemeClr val="bg1"/>
                </a:solidFill>
                <a:latin typeface="Times New Roman" panose="02020603050405020304" pitchFamily="18" charset="0"/>
              </a:rPr>
              <a:t>2015</a:t>
            </a:r>
            <a:r>
              <a:rPr lang="zh-CN" altLang="en-US" sz="1600">
                <a:solidFill>
                  <a:schemeClr val="bg1"/>
                </a:solidFill>
                <a:latin typeface="Times New Roman" panose="02020603050405020304" pitchFamily="18" charset="0"/>
              </a:rPr>
              <a:t>年的网易考拉海购是网易旗下以跨境业务为主的综合型电商（如图</a:t>
            </a:r>
            <a:r>
              <a:rPr lang="en-US" altLang="zh-CN" sz="1600">
                <a:solidFill>
                  <a:schemeClr val="bg1"/>
                </a:solidFill>
                <a:latin typeface="Times New Roman" panose="02020603050405020304" pitchFamily="18" charset="0"/>
              </a:rPr>
              <a:t>9- 11</a:t>
            </a:r>
            <a:r>
              <a:rPr lang="zh-CN" altLang="en-US" sz="1600">
                <a:solidFill>
                  <a:schemeClr val="bg1"/>
                </a:solidFill>
                <a:latin typeface="Times New Roman" panose="02020603050405020304" pitchFamily="18" charset="0"/>
              </a:rPr>
              <a:t>）。在美国、德国、意大利、日本、韩国、澳大利亚以及中国香港、中国台湾等设之一。</a:t>
            </a:r>
            <a:endParaRPr lang="zh-CN" altLang="en-US" sz="3600">
              <a:solidFill>
                <a:schemeClr val="bg1"/>
              </a:solidFill>
            </a:endParaRPr>
          </a:p>
        </p:txBody>
      </p:sp>
      <p:sp>
        <p:nvSpPr>
          <p:cNvPr id="3" name="文本框 2"/>
          <p:cNvSpPr txBox="1"/>
          <p:nvPr/>
        </p:nvSpPr>
        <p:spPr>
          <a:xfrm>
            <a:off x="959485" y="1297305"/>
            <a:ext cx="10271125" cy="3784600"/>
          </a:xfrm>
          <a:prstGeom prst="rect">
            <a:avLst/>
          </a:prstGeom>
          <a:noFill/>
          <a:ln w="9525">
            <a:noFill/>
          </a:ln>
        </p:spPr>
        <p:txBody>
          <a:bodyPr wrap="square">
            <a:spAutoFit/>
          </a:bodyPr>
          <a:lstStyle/>
          <a:p>
            <a:pPr indent="0" algn="just" fontAlgn="auto">
              <a:lnSpc>
                <a:spcPct val="150000"/>
              </a:lnSpc>
            </a:pPr>
            <a:r>
              <a:rPr lang="zh-CN" sz="1600" b="1">
                <a:latin typeface="Times New Roman" panose="02020603050405020304" pitchFamily="18" charset="0"/>
                <a:ea typeface="微软雅黑" panose="020B0503020204020204" pitchFamily="34" charset="-122"/>
                <a:cs typeface="Times New Roman" panose="02020603050405020304" pitchFamily="18" charset="0"/>
              </a:rPr>
              <a:t>（</a:t>
            </a:r>
            <a:r>
              <a:rPr lang="en-US" sz="1600" b="1">
                <a:latin typeface="Times New Roman" panose="02020603050405020304" pitchFamily="18" charset="0"/>
                <a:ea typeface="微软雅黑" panose="020B0503020204020204" pitchFamily="34" charset="-122"/>
                <a:cs typeface="Times New Roman" panose="02020603050405020304" pitchFamily="18" charset="0"/>
              </a:rPr>
              <a:t>2</a:t>
            </a:r>
            <a:r>
              <a:rPr lang="zh-CN" sz="1600" b="1">
                <a:latin typeface="Times New Roman" panose="02020603050405020304" pitchFamily="18" charset="0"/>
                <a:ea typeface="微软雅黑" panose="020B0503020204020204" pitchFamily="34" charset="-122"/>
                <a:cs typeface="Times New Roman" panose="02020603050405020304" pitchFamily="18" charset="0"/>
              </a:rPr>
              <a:t>）全球速卖通的思维在</a:t>
            </a:r>
            <a:r>
              <a:rPr lang="en-US" sz="1600" b="1">
                <a:latin typeface="Times New Roman" panose="02020603050405020304" pitchFamily="18" charset="0"/>
                <a:ea typeface="微软雅黑" panose="020B0503020204020204" pitchFamily="34" charset="-122"/>
                <a:cs typeface="Times New Roman" panose="02020603050405020304" pitchFamily="18" charset="0"/>
              </a:rPr>
              <a:t>Wish</a:t>
            </a:r>
            <a:r>
              <a:rPr lang="zh-CN" sz="1600" b="1">
                <a:latin typeface="Times New Roman" panose="02020603050405020304" pitchFamily="18" charset="0"/>
                <a:ea typeface="微软雅黑" panose="020B0503020204020204" pitchFamily="34" charset="-122"/>
                <a:cs typeface="Times New Roman" panose="02020603050405020304" pitchFamily="18" charset="0"/>
              </a:rPr>
              <a:t>上行不通</a:t>
            </a:r>
            <a:r>
              <a:rPr lang="en-US" altLang="zh-CN" sz="1600" b="1">
                <a:latin typeface="Times New Roman" panose="02020603050405020304" pitchFamily="18" charset="0"/>
                <a:ea typeface="微软雅黑" panose="020B0503020204020204" pitchFamily="34" charset="-122"/>
                <a:cs typeface="Times New Roman" panose="02020603050405020304" pitchFamily="18" charset="0"/>
              </a:rPr>
              <a:t>	</a:t>
            </a:r>
            <a:endParaRPr lang="en-US" sz="1600" b="0">
              <a:latin typeface="Times New Roman" panose="02020603050405020304" pitchFamily="18" charset="0"/>
              <a:ea typeface="微软雅黑" panose="020B0503020204020204" pitchFamily="34" charset="-122"/>
              <a:cs typeface="Times New Roman" panose="02020603050405020304" pitchFamily="18" charset="0"/>
            </a:endParaRPr>
          </a:p>
          <a:p>
            <a:pPr indent="0" algn="just" fontAlgn="auto">
              <a:lnSpc>
                <a:spcPct val="150000"/>
              </a:lnSpc>
            </a:pPr>
            <a:r>
              <a:rPr lang="en-US" sz="1600" b="0">
                <a:latin typeface="Times New Roman" panose="02020603050405020304" pitchFamily="18" charset="0"/>
                <a:ea typeface="微软雅黑" panose="020B0503020204020204" pitchFamily="34" charset="-122"/>
                <a:cs typeface="Times New Roman" panose="02020603050405020304" pitchFamily="18" charset="0"/>
              </a:rPr>
              <a:t>        Wish</a:t>
            </a:r>
            <a:r>
              <a:rPr lang="zh-CN" sz="1600" b="0">
                <a:latin typeface="Times New Roman" panose="02020603050405020304" pitchFamily="18" charset="0"/>
                <a:ea typeface="微软雅黑" panose="020B0503020204020204" pitchFamily="34" charset="-122"/>
                <a:cs typeface="Times New Roman" panose="02020603050405020304" pitchFamily="18" charset="0"/>
              </a:rPr>
              <a:t>平台定位的市场是欧美发达地区，而全球速卖通的定位是巴西、印度等第三世界国家，存在消费水平与文化差异。</a:t>
            </a:r>
            <a:r>
              <a:rPr lang="en-US" sz="1600" b="0">
                <a:latin typeface="Times New Roman" panose="02020603050405020304" pitchFamily="18" charset="0"/>
                <a:ea typeface="微软雅黑" panose="020B0503020204020204" pitchFamily="34" charset="-122"/>
                <a:cs typeface="Times New Roman" panose="02020603050405020304" pitchFamily="18" charset="0"/>
              </a:rPr>
              <a:t>Wish</a:t>
            </a:r>
            <a:r>
              <a:rPr lang="zh-CN" sz="1600" b="0">
                <a:latin typeface="Times New Roman" panose="02020603050405020304" pitchFamily="18" charset="0"/>
                <a:ea typeface="微软雅黑" panose="020B0503020204020204" pitchFamily="34" charset="-122"/>
                <a:cs typeface="Times New Roman" panose="02020603050405020304" pitchFamily="18" charset="0"/>
              </a:rPr>
              <a:t>推送的特色风格是用户先看到图片，然后看到价格，所以按照全球速卖通的行为逻辑来运营</a:t>
            </a:r>
            <a:r>
              <a:rPr lang="en-US" sz="1600" b="0">
                <a:latin typeface="Times New Roman" panose="02020603050405020304" pitchFamily="18" charset="0"/>
                <a:ea typeface="微软雅黑" panose="020B0503020204020204" pitchFamily="34" charset="-122"/>
                <a:cs typeface="Times New Roman" panose="02020603050405020304" pitchFamily="18" charset="0"/>
              </a:rPr>
              <a:t>Wish</a:t>
            </a:r>
            <a:r>
              <a:rPr lang="zh-CN" sz="1600" b="0">
                <a:latin typeface="Times New Roman" panose="02020603050405020304" pitchFamily="18" charset="0"/>
                <a:ea typeface="微软雅黑" panose="020B0503020204020204" pitchFamily="34" charset="-122"/>
                <a:cs typeface="Times New Roman" panose="02020603050405020304" pitchFamily="18" charset="0"/>
              </a:rPr>
              <a:t>是行不通的；低价策略也不利于</a:t>
            </a:r>
            <a:r>
              <a:rPr lang="en-US" sz="1600" b="0">
                <a:latin typeface="Times New Roman" panose="02020603050405020304" pitchFamily="18" charset="0"/>
                <a:ea typeface="微软雅黑" panose="020B0503020204020204" pitchFamily="34" charset="-122"/>
                <a:cs typeface="Times New Roman" panose="02020603050405020304" pitchFamily="18" charset="0"/>
              </a:rPr>
              <a:t>Wish</a:t>
            </a:r>
            <a:r>
              <a:rPr lang="zh-CN" sz="1600" b="0">
                <a:latin typeface="Times New Roman" panose="02020603050405020304" pitchFamily="18" charset="0"/>
                <a:ea typeface="微软雅黑" panose="020B0503020204020204" pitchFamily="34" charset="-122"/>
                <a:cs typeface="Times New Roman" panose="02020603050405020304" pitchFamily="18" charset="0"/>
              </a:rPr>
              <a:t>平台市场的稳定，因为</a:t>
            </a:r>
            <a:r>
              <a:rPr lang="en-US" sz="1600" b="0">
                <a:latin typeface="Times New Roman" panose="02020603050405020304" pitchFamily="18" charset="0"/>
                <a:ea typeface="微软雅黑" panose="020B0503020204020204" pitchFamily="34" charset="-122"/>
                <a:cs typeface="Times New Roman" panose="02020603050405020304" pitchFamily="18" charset="0"/>
              </a:rPr>
              <a:t>Wish</a:t>
            </a:r>
            <a:r>
              <a:rPr lang="zh-CN" sz="1600" b="0">
                <a:latin typeface="Times New Roman" panose="02020603050405020304" pitchFamily="18" charset="0"/>
                <a:ea typeface="微软雅黑" panose="020B0503020204020204" pitchFamily="34" charset="-122"/>
                <a:cs typeface="Times New Roman" panose="02020603050405020304" pitchFamily="18" charset="0"/>
              </a:rPr>
              <a:t>平台更提倡高质量的产品和优质的服务。</a:t>
            </a:r>
          </a:p>
          <a:p>
            <a:pPr indent="0" algn="just" fontAlgn="auto">
              <a:lnSpc>
                <a:spcPct val="150000"/>
              </a:lnSpc>
            </a:pPr>
            <a:r>
              <a:rPr lang="zh-CN" sz="1600" b="1">
                <a:latin typeface="Times New Roman" panose="02020603050405020304" pitchFamily="18" charset="0"/>
                <a:ea typeface="微软雅黑" panose="020B0503020204020204" pitchFamily="34" charset="-122"/>
                <a:cs typeface="Times New Roman" panose="02020603050405020304" pitchFamily="18" charset="0"/>
              </a:rPr>
              <a:t>（</a:t>
            </a:r>
            <a:r>
              <a:rPr lang="en-US" sz="1600" b="1">
                <a:latin typeface="Times New Roman" panose="02020603050405020304" pitchFamily="18" charset="0"/>
                <a:ea typeface="微软雅黑" panose="020B0503020204020204" pitchFamily="34" charset="-122"/>
                <a:cs typeface="Times New Roman" panose="02020603050405020304" pitchFamily="18" charset="0"/>
              </a:rPr>
              <a:t>3</a:t>
            </a:r>
            <a:r>
              <a:rPr lang="zh-CN" sz="1600" b="1">
                <a:latin typeface="Times New Roman" panose="02020603050405020304" pitchFamily="18" charset="0"/>
                <a:ea typeface="微软雅黑" panose="020B0503020204020204" pitchFamily="34" charset="-122"/>
                <a:cs typeface="Times New Roman" panose="02020603050405020304" pitchFamily="18" charset="0"/>
              </a:rPr>
              <a:t>）低价策略无效</a:t>
            </a:r>
            <a:endParaRPr lang="zh-CN" sz="1600" b="0">
              <a:latin typeface="Times New Roman" panose="02020603050405020304" pitchFamily="18" charset="0"/>
              <a:ea typeface="微软雅黑" panose="020B0503020204020204" pitchFamily="34" charset="-122"/>
              <a:cs typeface="Times New Roman" panose="02020603050405020304" pitchFamily="18" charset="0"/>
            </a:endParaRPr>
          </a:p>
          <a:p>
            <a:pPr indent="0" algn="just" fontAlgn="auto">
              <a:lnSpc>
                <a:spcPct val="150000"/>
              </a:lnSpc>
            </a:pPr>
            <a:r>
              <a:rPr lang="en-US" sz="1600">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sz="1600" b="0">
                <a:latin typeface="Times New Roman" panose="02020603050405020304" pitchFamily="18" charset="0"/>
                <a:ea typeface="微软雅黑" panose="020B0503020204020204" pitchFamily="34" charset="-122"/>
                <a:cs typeface="Times New Roman" panose="02020603050405020304" pitchFamily="18" charset="0"/>
              </a:rPr>
              <a:t>低价引流在</a:t>
            </a:r>
            <a:r>
              <a:rPr lang="en-US" sz="1600" b="0">
                <a:latin typeface="Times New Roman" panose="02020603050405020304" pitchFamily="18" charset="0"/>
                <a:ea typeface="微软雅黑" panose="020B0503020204020204" pitchFamily="34" charset="-122"/>
                <a:cs typeface="Times New Roman" panose="02020603050405020304" pitchFamily="18" charset="0"/>
              </a:rPr>
              <a:t>Wish</a:t>
            </a:r>
            <a:r>
              <a:rPr lang="zh-CN" sz="1600" b="0">
                <a:latin typeface="Times New Roman" panose="02020603050405020304" pitchFamily="18" charset="0"/>
                <a:ea typeface="微软雅黑" panose="020B0503020204020204" pitchFamily="34" charset="-122"/>
                <a:cs typeface="Times New Roman" panose="02020603050405020304" pitchFamily="18" charset="0"/>
              </a:rPr>
              <a:t>平台是无效的，薄利多销也已不合时宜，以</a:t>
            </a:r>
            <a:r>
              <a:rPr lang="en-US" sz="1600" b="0">
                <a:latin typeface="Times New Roman" panose="02020603050405020304" pitchFamily="18" charset="0"/>
                <a:ea typeface="微软雅黑" panose="020B0503020204020204" pitchFamily="34" charset="-122"/>
                <a:cs typeface="Times New Roman" panose="02020603050405020304" pitchFamily="18" charset="0"/>
              </a:rPr>
              <a:t>“90</a:t>
            </a:r>
            <a:r>
              <a:rPr lang="zh-CN" sz="1600" b="0">
                <a:latin typeface="Times New Roman" panose="02020603050405020304" pitchFamily="18" charset="0"/>
                <a:ea typeface="微软雅黑" panose="020B0503020204020204" pitchFamily="34" charset="-122"/>
                <a:cs typeface="Times New Roman" panose="02020603050405020304" pitchFamily="18" charset="0"/>
              </a:rPr>
              <a:t>后</a:t>
            </a:r>
            <a:r>
              <a:rPr lang="en-US" sz="1600" b="0">
                <a:latin typeface="Times New Roman" panose="02020603050405020304" pitchFamily="18" charset="0"/>
                <a:ea typeface="微软雅黑" panose="020B0503020204020204" pitchFamily="34" charset="-122"/>
                <a:cs typeface="Times New Roman" panose="02020603050405020304" pitchFamily="18" charset="0"/>
              </a:rPr>
              <a:t>”</a:t>
            </a:r>
            <a:r>
              <a:rPr lang="zh-CN" sz="1600" b="0">
                <a:latin typeface="Times New Roman" panose="02020603050405020304" pitchFamily="18" charset="0"/>
                <a:ea typeface="微软雅黑" panose="020B0503020204020204" pitchFamily="34" charset="-122"/>
                <a:cs typeface="Times New Roman" panose="02020603050405020304" pitchFamily="18" charset="0"/>
              </a:rPr>
              <a:t>为主力的人群更希望得到优质的服务。</a:t>
            </a:r>
          </a:p>
          <a:p>
            <a:pPr indent="0" algn="just" fontAlgn="auto">
              <a:lnSpc>
                <a:spcPct val="150000"/>
              </a:lnSpc>
            </a:pPr>
            <a:r>
              <a:rPr lang="zh-CN" sz="1600" b="1">
                <a:latin typeface="Times New Roman" panose="02020603050405020304" pitchFamily="18" charset="0"/>
                <a:ea typeface="微软雅黑" panose="020B0503020204020204" pitchFamily="34" charset="-122"/>
                <a:cs typeface="Times New Roman" panose="02020603050405020304" pitchFamily="18" charset="0"/>
              </a:rPr>
              <a:t>（</a:t>
            </a:r>
            <a:r>
              <a:rPr lang="en-US" sz="1600" b="1">
                <a:latin typeface="Times New Roman" panose="02020603050405020304" pitchFamily="18" charset="0"/>
                <a:ea typeface="微软雅黑" panose="020B0503020204020204" pitchFamily="34" charset="-122"/>
                <a:cs typeface="Times New Roman" panose="02020603050405020304" pitchFamily="18" charset="0"/>
              </a:rPr>
              <a:t>4</a:t>
            </a:r>
            <a:r>
              <a:rPr lang="zh-CN" sz="1600" b="1">
                <a:latin typeface="Times New Roman" panose="02020603050405020304" pitchFamily="18" charset="0"/>
                <a:ea typeface="微软雅黑" panose="020B0503020204020204" pitchFamily="34" charset="-122"/>
                <a:cs typeface="Times New Roman" panose="02020603050405020304" pitchFamily="18" charset="0"/>
              </a:rPr>
              <a:t>）刷单在此无效</a:t>
            </a:r>
            <a:endParaRPr lang="zh-CN" sz="1600" b="0">
              <a:latin typeface="Times New Roman" panose="02020603050405020304" pitchFamily="18" charset="0"/>
              <a:ea typeface="微软雅黑" panose="020B0503020204020204" pitchFamily="34" charset="-122"/>
              <a:cs typeface="Times New Roman" panose="02020603050405020304" pitchFamily="18" charset="0"/>
            </a:endParaRPr>
          </a:p>
          <a:p>
            <a:pPr indent="0" algn="just" fontAlgn="auto">
              <a:lnSpc>
                <a:spcPct val="150000"/>
              </a:lnSpc>
            </a:pPr>
            <a:r>
              <a:rPr lang="en-US" sz="1600">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sz="1600" b="0">
                <a:latin typeface="Times New Roman" panose="02020603050405020304" pitchFamily="18" charset="0"/>
                <a:ea typeface="微软雅黑" panose="020B0503020204020204" pitchFamily="34" charset="-122"/>
                <a:cs typeface="Times New Roman" panose="02020603050405020304" pitchFamily="18" charset="0"/>
              </a:rPr>
              <a:t>刷单等同于造假，以虚假的收藏、点击和购买等数据来影响真实购买的行为，这些手法在</a:t>
            </a:r>
            <a:r>
              <a:rPr lang="en-US" sz="1600" b="0">
                <a:latin typeface="Times New Roman" panose="02020603050405020304" pitchFamily="18" charset="0"/>
                <a:ea typeface="微软雅黑" panose="020B0503020204020204" pitchFamily="34" charset="-122"/>
                <a:cs typeface="Times New Roman" panose="02020603050405020304" pitchFamily="18" charset="0"/>
              </a:rPr>
              <a:t>PC</a:t>
            </a:r>
            <a:r>
              <a:rPr lang="zh-CN" sz="1600" b="0">
                <a:latin typeface="Times New Roman" panose="02020603050405020304" pitchFamily="18" charset="0"/>
                <a:ea typeface="微软雅黑" panose="020B0503020204020204" pitchFamily="34" charset="-122"/>
                <a:cs typeface="Times New Roman" panose="02020603050405020304" pitchFamily="18" charset="0"/>
              </a:rPr>
              <a:t>平台的确用得风生水起，但是用到移动平台就会水土不服。</a:t>
            </a:r>
            <a:r>
              <a:rPr lang="en-US" sz="1600" b="0">
                <a:latin typeface="Times New Roman" panose="02020603050405020304" pitchFamily="18" charset="0"/>
                <a:ea typeface="微软雅黑" panose="020B0503020204020204" pitchFamily="34" charset="-122"/>
                <a:cs typeface="Times New Roman" panose="02020603050405020304" pitchFamily="18" charset="0"/>
              </a:rPr>
              <a:t>Wish</a:t>
            </a:r>
            <a:r>
              <a:rPr lang="zh-CN" sz="1600" b="0">
                <a:latin typeface="Times New Roman" panose="02020603050405020304" pitchFamily="18" charset="0"/>
                <a:ea typeface="微软雅黑" panose="020B0503020204020204" pitchFamily="34" charset="-122"/>
                <a:cs typeface="Times New Roman" panose="02020603050405020304" pitchFamily="18" charset="0"/>
              </a:rPr>
              <a:t>平台是从</a:t>
            </a:r>
            <a:r>
              <a:rPr lang="en-US" sz="1600" b="0">
                <a:latin typeface="Times New Roman" panose="02020603050405020304" pitchFamily="18" charset="0"/>
                <a:ea typeface="微软雅黑" panose="020B0503020204020204" pitchFamily="34" charset="-122"/>
                <a:cs typeface="Times New Roman" panose="02020603050405020304" pitchFamily="18" charset="0"/>
              </a:rPr>
              <a:t>10</a:t>
            </a:r>
            <a:r>
              <a:rPr lang="zh-CN" sz="1600" b="0">
                <a:latin typeface="Times New Roman" panose="02020603050405020304" pitchFamily="18" charset="0"/>
                <a:ea typeface="微软雅黑" panose="020B0503020204020204" pitchFamily="34" charset="-122"/>
                <a:cs typeface="Times New Roman" panose="02020603050405020304" pitchFamily="18" charset="0"/>
              </a:rPr>
              <a:t>个核心维度来判断产品与店铺的，短时间的刷单也无法逆转大的趋势！</a:t>
            </a:r>
            <a:endParaRPr lang="zh-CN" altLang="en-US" sz="1600" b="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423097450"/>
              </p:ext>
            </p:extLst>
          </p:nvPr>
        </p:nvGraphicFramePr>
        <p:xfrm>
          <a:off x="2321419" y="1746250"/>
          <a:ext cx="6993927" cy="4046536"/>
        </p:xfrm>
        <a:graphic>
          <a:graphicData uri="http://schemas.openxmlformats.org/drawingml/2006/table">
            <a:tbl>
              <a:tblPr firstRow="1" firstCol="1" bandRow="1">
                <a:tableStyleId>{EB344D84-9AFB-497E-A393-DC336BA19D2E}</a:tableStyleId>
              </a:tblPr>
              <a:tblGrid>
                <a:gridCol w="1559560">
                  <a:extLst>
                    <a:ext uri="{9D8B030D-6E8A-4147-A177-3AD203B41FA5}">
                      <a16:colId xmlns:a16="http://schemas.microsoft.com/office/drawing/2014/main" val="20000"/>
                    </a:ext>
                  </a:extLst>
                </a:gridCol>
                <a:gridCol w="5434367">
                  <a:extLst>
                    <a:ext uri="{9D8B030D-6E8A-4147-A177-3AD203B41FA5}">
                      <a16:colId xmlns:a16="http://schemas.microsoft.com/office/drawing/2014/main" val="20001"/>
                    </a:ext>
                  </a:extLst>
                </a:gridCol>
              </a:tblGrid>
              <a:tr h="254197">
                <a:tc>
                  <a:txBody>
                    <a:bodyPr/>
                    <a:lstStyle/>
                    <a:p>
                      <a:pPr indent="127000" algn="ctr">
                        <a:spcAft>
                          <a:spcPts val="0"/>
                        </a:spcAft>
                      </a:pPr>
                      <a:r>
                        <a:rPr lang="zh-CN" sz="1600" kern="100" cap="all">
                          <a:effectLst/>
                        </a:rPr>
                        <a:t>评价框架</a:t>
                      </a:r>
                      <a:endParaRPr lang="zh-CN" sz="1600" kern="100">
                        <a:effectLst/>
                        <a:latin typeface="Times New Roman" panose="02020603050405020304" pitchFamily="18" charset="0"/>
                        <a:ea typeface="宋体" panose="02010600030101010101" pitchFamily="2" charset="-122"/>
                      </a:endParaRPr>
                    </a:p>
                  </a:txBody>
                  <a:tcPr marL="68582" marR="68582" marT="0" marB="0"/>
                </a:tc>
                <a:tc>
                  <a:txBody>
                    <a:bodyPr/>
                    <a:lstStyle/>
                    <a:p>
                      <a:pPr indent="127000" algn="ctr">
                        <a:spcAft>
                          <a:spcPts val="0"/>
                        </a:spcAft>
                      </a:pPr>
                      <a:r>
                        <a:rPr lang="en-US" sz="1600" kern="100" cap="all">
                          <a:effectLst/>
                        </a:rPr>
                        <a:t>Wish</a:t>
                      </a:r>
                      <a:r>
                        <a:rPr lang="zh-CN" sz="1600" kern="100" cap="all">
                          <a:effectLst/>
                        </a:rPr>
                        <a:t>平台的评价</a:t>
                      </a:r>
                      <a:endParaRPr lang="zh-CN" sz="1600" kern="100">
                        <a:effectLst/>
                        <a:latin typeface="Times New Roman" panose="02020603050405020304" pitchFamily="18" charset="0"/>
                        <a:ea typeface="宋体" panose="02010600030101010101" pitchFamily="2" charset="-122"/>
                      </a:endParaRPr>
                    </a:p>
                  </a:txBody>
                  <a:tcPr marL="68582" marR="68582" marT="0" marB="0"/>
                </a:tc>
                <a:extLst>
                  <a:ext uri="{0D108BD9-81ED-4DB2-BD59-A6C34878D82A}">
                    <a16:rowId xmlns:a16="http://schemas.microsoft.com/office/drawing/2014/main" val="10000"/>
                  </a:ext>
                </a:extLst>
              </a:tr>
              <a:tr h="508394">
                <a:tc>
                  <a:txBody>
                    <a:bodyPr/>
                    <a:lstStyle/>
                    <a:p>
                      <a:pPr indent="127000" algn="ctr">
                        <a:spcAft>
                          <a:spcPts val="0"/>
                        </a:spcAft>
                      </a:pPr>
                      <a:r>
                        <a:rPr lang="zh-CN" sz="1600" kern="100" cap="all">
                          <a:effectLst/>
                        </a:rPr>
                        <a:t>目标客户</a:t>
                      </a:r>
                      <a:endParaRPr lang="zh-CN" sz="1600" kern="100">
                        <a:effectLst/>
                        <a:latin typeface="Times New Roman" panose="02020603050405020304" pitchFamily="18" charset="0"/>
                        <a:ea typeface="宋体" panose="02010600030101010101" pitchFamily="2" charset="-122"/>
                      </a:endParaRPr>
                    </a:p>
                  </a:txBody>
                  <a:tcPr marL="68582" marR="68582" marT="0" marB="0" anchor="ctr"/>
                </a:tc>
                <a:tc>
                  <a:txBody>
                    <a:bodyPr/>
                    <a:lstStyle/>
                    <a:p>
                      <a:pPr indent="127000" algn="just">
                        <a:spcAft>
                          <a:spcPts val="0"/>
                        </a:spcAft>
                      </a:pPr>
                      <a:r>
                        <a:rPr lang="zh-CN" sz="1600" kern="100">
                          <a:effectLst/>
                        </a:rPr>
                        <a:t>目前卖家大多是在中国，产品主要销售到北美、欧洲等发达地区。</a:t>
                      </a:r>
                      <a:endParaRPr lang="zh-CN" sz="1600" kern="100">
                        <a:effectLst/>
                        <a:latin typeface="Times New Roman" panose="02020603050405020304" pitchFamily="18" charset="0"/>
                        <a:ea typeface="宋体" panose="02010600030101010101" pitchFamily="2" charset="-122"/>
                      </a:endParaRPr>
                    </a:p>
                  </a:txBody>
                  <a:tcPr marL="68582" marR="68582" marT="0" marB="0"/>
                </a:tc>
                <a:extLst>
                  <a:ext uri="{0D108BD9-81ED-4DB2-BD59-A6C34878D82A}">
                    <a16:rowId xmlns:a16="http://schemas.microsoft.com/office/drawing/2014/main" val="10001"/>
                  </a:ext>
                </a:extLst>
              </a:tr>
              <a:tr h="508394">
                <a:tc>
                  <a:txBody>
                    <a:bodyPr/>
                    <a:lstStyle/>
                    <a:p>
                      <a:pPr indent="127000" algn="ctr">
                        <a:spcAft>
                          <a:spcPts val="0"/>
                        </a:spcAft>
                      </a:pPr>
                      <a:r>
                        <a:rPr lang="zh-CN" sz="1600" kern="100" cap="all">
                          <a:effectLst/>
                        </a:rPr>
                        <a:t>平台卖家</a:t>
                      </a:r>
                      <a:endParaRPr lang="zh-CN" sz="1600" kern="100">
                        <a:effectLst/>
                        <a:latin typeface="Times New Roman" panose="02020603050405020304" pitchFamily="18" charset="0"/>
                        <a:ea typeface="宋体" panose="02010600030101010101" pitchFamily="2" charset="-122"/>
                      </a:endParaRPr>
                    </a:p>
                  </a:txBody>
                  <a:tcPr marL="68582" marR="68582" marT="0" marB="0" anchor="ctr"/>
                </a:tc>
                <a:tc>
                  <a:txBody>
                    <a:bodyPr/>
                    <a:lstStyle/>
                    <a:p>
                      <a:pPr indent="127000" algn="just">
                        <a:spcAft>
                          <a:spcPts val="0"/>
                        </a:spcAft>
                      </a:pPr>
                      <a:r>
                        <a:rPr lang="zh-CN" sz="1600" kern="100">
                          <a:effectLst/>
                        </a:rPr>
                        <a:t>主要有电子产品、母婴产品、美容类、服饰类产品。</a:t>
                      </a:r>
                      <a:endParaRPr lang="zh-CN" sz="1600" kern="100">
                        <a:effectLst/>
                        <a:latin typeface="Times New Roman" panose="02020603050405020304" pitchFamily="18" charset="0"/>
                        <a:ea typeface="宋体" panose="02010600030101010101" pitchFamily="2" charset="-122"/>
                      </a:endParaRPr>
                    </a:p>
                  </a:txBody>
                  <a:tcPr marL="68582" marR="68582" marT="0" marB="0"/>
                </a:tc>
                <a:extLst>
                  <a:ext uri="{0D108BD9-81ED-4DB2-BD59-A6C34878D82A}">
                    <a16:rowId xmlns:a16="http://schemas.microsoft.com/office/drawing/2014/main" val="10002"/>
                  </a:ext>
                </a:extLst>
              </a:tr>
              <a:tr h="762591">
                <a:tc>
                  <a:txBody>
                    <a:bodyPr/>
                    <a:lstStyle/>
                    <a:p>
                      <a:pPr indent="127000" algn="ctr">
                        <a:spcAft>
                          <a:spcPts val="0"/>
                        </a:spcAft>
                      </a:pPr>
                      <a:r>
                        <a:rPr lang="zh-CN" sz="1600" kern="100" cap="all">
                          <a:effectLst/>
                        </a:rPr>
                        <a:t>准入条件</a:t>
                      </a:r>
                      <a:endParaRPr lang="zh-CN" sz="1600" kern="100">
                        <a:effectLst/>
                        <a:latin typeface="Times New Roman" panose="02020603050405020304" pitchFamily="18" charset="0"/>
                        <a:ea typeface="宋体" panose="02010600030101010101" pitchFamily="2" charset="-122"/>
                      </a:endParaRPr>
                    </a:p>
                  </a:txBody>
                  <a:tcPr marL="68582" marR="68582" marT="0" marB="0" anchor="ctr"/>
                </a:tc>
                <a:tc>
                  <a:txBody>
                    <a:bodyPr/>
                    <a:lstStyle/>
                    <a:p>
                      <a:pPr indent="127000" algn="just">
                        <a:spcAft>
                          <a:spcPts val="0"/>
                        </a:spcAft>
                      </a:pPr>
                      <a:r>
                        <a:rPr lang="zh-CN" sz="1600" kern="100" dirty="0">
                          <a:effectLst/>
                        </a:rPr>
                        <a:t>来自于卖家每次交易的佣金，收费以交易额的</a:t>
                      </a:r>
                      <a:r>
                        <a:rPr lang="en-US" sz="1600" kern="100" dirty="0">
                          <a:effectLst/>
                        </a:rPr>
                        <a:t>15%(</a:t>
                      </a:r>
                      <a:r>
                        <a:rPr lang="zh-CN" sz="1600" kern="100" dirty="0">
                          <a:effectLst/>
                        </a:rPr>
                        <a:t>即产品和运费总和的</a:t>
                      </a:r>
                      <a:r>
                        <a:rPr lang="en-US" sz="1600" kern="100" dirty="0">
                          <a:effectLst/>
                        </a:rPr>
                        <a:t>15%)</a:t>
                      </a:r>
                      <a:r>
                        <a:rPr lang="zh-CN" sz="1600" kern="100" dirty="0">
                          <a:effectLst/>
                        </a:rPr>
                        <a:t>为基准，不收取平台费、推广费等额外费用。</a:t>
                      </a:r>
                      <a:endParaRPr lang="zh-CN" sz="1600" kern="100" dirty="0">
                        <a:effectLst/>
                        <a:latin typeface="Times New Roman" panose="02020603050405020304" pitchFamily="18" charset="0"/>
                        <a:ea typeface="宋体" panose="02010600030101010101" pitchFamily="2" charset="-122"/>
                      </a:endParaRPr>
                    </a:p>
                  </a:txBody>
                  <a:tcPr marL="68582" marR="68582" marT="0" marB="0"/>
                </a:tc>
                <a:extLst>
                  <a:ext uri="{0D108BD9-81ED-4DB2-BD59-A6C34878D82A}">
                    <a16:rowId xmlns:a16="http://schemas.microsoft.com/office/drawing/2014/main" val="10003"/>
                  </a:ext>
                </a:extLst>
              </a:tr>
              <a:tr h="508394">
                <a:tc>
                  <a:txBody>
                    <a:bodyPr/>
                    <a:lstStyle/>
                    <a:p>
                      <a:pPr indent="127000" algn="ctr">
                        <a:spcAft>
                          <a:spcPts val="0"/>
                        </a:spcAft>
                      </a:pPr>
                      <a:r>
                        <a:rPr lang="zh-CN" sz="1600" kern="100" cap="all">
                          <a:effectLst/>
                        </a:rPr>
                        <a:t>支付方式</a:t>
                      </a:r>
                      <a:endParaRPr lang="zh-CN" sz="1600" kern="100">
                        <a:effectLst/>
                        <a:latin typeface="Times New Roman" panose="02020603050405020304" pitchFamily="18" charset="0"/>
                        <a:ea typeface="宋体" panose="02010600030101010101" pitchFamily="2" charset="-122"/>
                      </a:endParaRPr>
                    </a:p>
                  </a:txBody>
                  <a:tcPr marL="68582" marR="68582" marT="0" marB="0" anchor="ctr"/>
                </a:tc>
                <a:tc>
                  <a:txBody>
                    <a:bodyPr/>
                    <a:lstStyle/>
                    <a:p>
                      <a:pPr indent="127000" algn="just">
                        <a:spcAft>
                          <a:spcPts val="0"/>
                        </a:spcAft>
                      </a:pPr>
                      <a:r>
                        <a:rPr lang="en-US" sz="1600" kern="100">
                          <a:effectLst/>
                        </a:rPr>
                        <a:t>Google wallet(</a:t>
                      </a:r>
                      <a:r>
                        <a:rPr lang="zh-CN" sz="1600" kern="100">
                          <a:effectLst/>
                        </a:rPr>
                        <a:t>谷歌钱包</a:t>
                      </a:r>
                      <a:r>
                        <a:rPr lang="en-US" sz="1600" kern="100">
                          <a:effectLst/>
                        </a:rPr>
                        <a:t>)</a:t>
                      </a:r>
                      <a:r>
                        <a:rPr lang="zh-CN" sz="1600" kern="100">
                          <a:effectLst/>
                        </a:rPr>
                        <a:t>、易联支付</a:t>
                      </a:r>
                      <a:r>
                        <a:rPr lang="en-US" sz="1600" kern="100">
                          <a:effectLst/>
                        </a:rPr>
                        <a:t>(PayEco)</a:t>
                      </a:r>
                      <a:r>
                        <a:rPr lang="zh-CN" sz="1600" kern="100">
                          <a:effectLst/>
                        </a:rPr>
                        <a:t>以及</a:t>
                      </a:r>
                      <a:r>
                        <a:rPr lang="en-US" sz="1600" kern="100">
                          <a:effectLst/>
                        </a:rPr>
                        <a:t>Bill .com</a:t>
                      </a:r>
                      <a:r>
                        <a:rPr lang="zh-CN" sz="1600" kern="100">
                          <a:effectLst/>
                        </a:rPr>
                        <a:t>。</a:t>
                      </a:r>
                      <a:endParaRPr lang="zh-CN" sz="1600" kern="100">
                        <a:effectLst/>
                        <a:latin typeface="Times New Roman" panose="02020603050405020304" pitchFamily="18" charset="0"/>
                        <a:ea typeface="宋体" panose="02010600030101010101" pitchFamily="2" charset="-122"/>
                      </a:endParaRPr>
                    </a:p>
                  </a:txBody>
                  <a:tcPr marL="68582" marR="68582" marT="0" marB="0"/>
                </a:tc>
                <a:extLst>
                  <a:ext uri="{0D108BD9-81ED-4DB2-BD59-A6C34878D82A}">
                    <a16:rowId xmlns:a16="http://schemas.microsoft.com/office/drawing/2014/main" val="10004"/>
                  </a:ext>
                </a:extLst>
              </a:tr>
              <a:tr h="508394">
                <a:tc>
                  <a:txBody>
                    <a:bodyPr/>
                    <a:lstStyle/>
                    <a:p>
                      <a:pPr indent="127000" algn="ctr">
                        <a:spcAft>
                          <a:spcPts val="0"/>
                        </a:spcAft>
                      </a:pPr>
                      <a:r>
                        <a:rPr lang="zh-CN" sz="1600" kern="100" cap="all">
                          <a:effectLst/>
                        </a:rPr>
                        <a:t>网上服务平台</a:t>
                      </a:r>
                      <a:endParaRPr lang="zh-CN" sz="1600" kern="100">
                        <a:effectLst/>
                        <a:latin typeface="Times New Roman" panose="02020603050405020304" pitchFamily="18" charset="0"/>
                        <a:ea typeface="宋体" panose="02010600030101010101" pitchFamily="2" charset="-122"/>
                      </a:endParaRPr>
                    </a:p>
                  </a:txBody>
                  <a:tcPr marL="68582" marR="68582" marT="0" marB="0" anchor="ctr"/>
                </a:tc>
                <a:tc>
                  <a:txBody>
                    <a:bodyPr/>
                    <a:lstStyle/>
                    <a:p>
                      <a:pPr indent="127000" algn="just">
                        <a:spcAft>
                          <a:spcPts val="0"/>
                        </a:spcAft>
                      </a:pPr>
                      <a:r>
                        <a:rPr lang="en-US" sz="1600" kern="100">
                          <a:effectLst/>
                        </a:rPr>
                        <a:t>Wish</a:t>
                      </a:r>
                      <a:r>
                        <a:rPr lang="zh-CN" sz="1600" kern="100">
                          <a:effectLst/>
                        </a:rPr>
                        <a:t>平台有超过</a:t>
                      </a:r>
                      <a:r>
                        <a:rPr lang="en-US" sz="1600" kern="100">
                          <a:effectLst/>
                        </a:rPr>
                        <a:t>3</a:t>
                      </a:r>
                      <a:r>
                        <a:rPr lang="zh-CN" sz="1600" kern="100">
                          <a:effectLst/>
                        </a:rPr>
                        <a:t>亿的注册用户。</a:t>
                      </a:r>
                      <a:endParaRPr lang="zh-CN" sz="1600" kern="100">
                        <a:effectLst/>
                        <a:latin typeface="Times New Roman" panose="02020603050405020304" pitchFamily="18" charset="0"/>
                        <a:ea typeface="宋体" panose="02010600030101010101" pitchFamily="2" charset="-122"/>
                      </a:endParaRPr>
                    </a:p>
                  </a:txBody>
                  <a:tcPr marL="68582" marR="68582" marT="0" marB="0"/>
                </a:tc>
                <a:extLst>
                  <a:ext uri="{0D108BD9-81ED-4DB2-BD59-A6C34878D82A}">
                    <a16:rowId xmlns:a16="http://schemas.microsoft.com/office/drawing/2014/main" val="10005"/>
                  </a:ext>
                </a:extLst>
              </a:tr>
              <a:tr h="508394">
                <a:tc>
                  <a:txBody>
                    <a:bodyPr/>
                    <a:lstStyle/>
                    <a:p>
                      <a:pPr indent="127000" algn="ctr">
                        <a:spcAft>
                          <a:spcPts val="0"/>
                        </a:spcAft>
                      </a:pPr>
                      <a:r>
                        <a:rPr lang="zh-CN" sz="1600" kern="100" cap="all">
                          <a:effectLst/>
                        </a:rPr>
                        <a:t>物流</a:t>
                      </a:r>
                      <a:endParaRPr lang="zh-CN" sz="1600" kern="100">
                        <a:effectLst/>
                        <a:latin typeface="Times New Roman" panose="02020603050405020304" pitchFamily="18" charset="0"/>
                        <a:ea typeface="宋体" panose="02010600030101010101" pitchFamily="2" charset="-122"/>
                      </a:endParaRPr>
                    </a:p>
                  </a:txBody>
                  <a:tcPr marL="68582" marR="68582" marT="0" marB="0" anchor="ctr"/>
                </a:tc>
                <a:tc>
                  <a:txBody>
                    <a:bodyPr/>
                    <a:lstStyle/>
                    <a:p>
                      <a:pPr indent="127000" algn="just">
                        <a:spcAft>
                          <a:spcPts val="0"/>
                        </a:spcAft>
                      </a:pPr>
                      <a:r>
                        <a:rPr lang="zh-CN" sz="1600" kern="100" dirty="0">
                          <a:effectLst/>
                        </a:rPr>
                        <a:t>支持的物流服务有邮政</a:t>
                      </a:r>
                      <a:r>
                        <a:rPr lang="zh-CN" altLang="en-US" sz="1600" kern="100" dirty="0">
                          <a:effectLst/>
                        </a:rPr>
                        <a:t>物流</a:t>
                      </a:r>
                      <a:r>
                        <a:rPr lang="zh-CN" sz="1600" kern="100" dirty="0">
                          <a:effectLst/>
                        </a:rPr>
                        <a:t>、商业快递、自主专线和海外仓。</a:t>
                      </a:r>
                      <a:endParaRPr lang="zh-CN" sz="1600" kern="100" dirty="0">
                        <a:effectLst/>
                        <a:latin typeface="Times New Roman" panose="02020603050405020304" pitchFamily="18" charset="0"/>
                        <a:ea typeface="宋体" panose="02010600030101010101" pitchFamily="2" charset="-122"/>
                      </a:endParaRPr>
                    </a:p>
                  </a:txBody>
                  <a:tcPr marL="68582" marR="68582" marT="0" marB="0"/>
                </a:tc>
                <a:extLst>
                  <a:ext uri="{0D108BD9-81ED-4DB2-BD59-A6C34878D82A}">
                    <a16:rowId xmlns:a16="http://schemas.microsoft.com/office/drawing/2014/main" val="10006"/>
                  </a:ext>
                </a:extLst>
              </a:tr>
              <a:tr h="487778">
                <a:tc>
                  <a:txBody>
                    <a:bodyPr/>
                    <a:lstStyle/>
                    <a:p>
                      <a:pPr indent="127000" algn="ctr">
                        <a:spcAft>
                          <a:spcPts val="0"/>
                        </a:spcAft>
                      </a:pPr>
                      <a:r>
                        <a:rPr lang="zh-CN" sz="1600" kern="100" cap="all">
                          <a:effectLst/>
                        </a:rPr>
                        <a:t>其他服务</a:t>
                      </a:r>
                      <a:endParaRPr lang="zh-CN" sz="1600" kern="100">
                        <a:effectLst/>
                        <a:latin typeface="Times New Roman" panose="02020603050405020304" pitchFamily="18" charset="0"/>
                        <a:ea typeface="宋体" panose="02010600030101010101" pitchFamily="2" charset="-122"/>
                      </a:endParaRPr>
                    </a:p>
                  </a:txBody>
                  <a:tcPr marL="68582" marR="68582" marT="0" marB="0" anchor="ctr"/>
                </a:tc>
                <a:tc>
                  <a:txBody>
                    <a:bodyPr/>
                    <a:lstStyle/>
                    <a:p>
                      <a:pPr indent="127000" algn="just">
                        <a:spcAft>
                          <a:spcPts val="0"/>
                        </a:spcAft>
                      </a:pPr>
                      <a:r>
                        <a:rPr lang="zh-CN" sz="1600" kern="100" dirty="0">
                          <a:effectLst/>
                        </a:rPr>
                        <a:t>提供业务咨询、疑难解答、</a:t>
                      </a:r>
                      <a:r>
                        <a:rPr lang="en-US" sz="1600" kern="100" dirty="0">
                          <a:effectLst/>
                        </a:rPr>
                        <a:t>Wish Express</a:t>
                      </a:r>
                      <a:r>
                        <a:rPr lang="zh-CN" sz="1600" kern="100" dirty="0">
                          <a:effectLst/>
                        </a:rPr>
                        <a:t>物流服务、</a:t>
                      </a:r>
                      <a:r>
                        <a:rPr lang="en-US" sz="1600" kern="100" dirty="0">
                          <a:effectLst/>
                        </a:rPr>
                        <a:t>Wish</a:t>
                      </a:r>
                      <a:r>
                        <a:rPr lang="zh-CN" sz="1600" kern="100" dirty="0">
                          <a:effectLst/>
                        </a:rPr>
                        <a:t>销售渠道、数据分析以及培训等一系列服务。</a:t>
                      </a:r>
                      <a:endParaRPr lang="zh-CN" sz="1600" kern="100" dirty="0">
                        <a:effectLst/>
                        <a:latin typeface="Times New Roman" panose="02020603050405020304" pitchFamily="18" charset="0"/>
                        <a:ea typeface="宋体" panose="02010600030101010101" pitchFamily="2" charset="-122"/>
                      </a:endParaRPr>
                    </a:p>
                  </a:txBody>
                  <a:tcPr marL="68582" marR="68582" marT="0" marB="0"/>
                </a:tc>
                <a:extLst>
                  <a:ext uri="{0D108BD9-81ED-4DB2-BD59-A6C34878D82A}">
                    <a16:rowId xmlns:a16="http://schemas.microsoft.com/office/drawing/2014/main" val="10007"/>
                  </a:ext>
                </a:extLst>
              </a:tr>
            </a:tbl>
          </a:graphicData>
        </a:graphic>
      </p:graphicFrame>
      <p:sp>
        <p:nvSpPr>
          <p:cNvPr id="2" name="矩形 6"/>
          <p:cNvSpPr/>
          <p:nvPr/>
        </p:nvSpPr>
        <p:spPr>
          <a:xfrm>
            <a:off x="793031" y="207058"/>
            <a:ext cx="4273550" cy="52197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l" eaLnBrk="1" hangingPunct="1">
              <a:spcBef>
                <a:spcPct val="0"/>
              </a:spcBef>
              <a:buFontTx/>
              <a:buNone/>
            </a:pPr>
            <a:r>
              <a:rPr lang="en-US" altLang="zh-CN" sz="2800" dirty="0">
                <a:solidFill>
                  <a:schemeClr val="bg1"/>
                </a:solidFill>
                <a:latin typeface="微软雅黑" panose="020B0503020204020204" pitchFamily="34" charset="-122"/>
                <a:ea typeface="微软雅黑" panose="020B0503020204020204" pitchFamily="34" charset="-122"/>
                <a:sym typeface="+mn-ea"/>
              </a:rPr>
              <a:t>3.4 Wish</a:t>
            </a:r>
            <a:r>
              <a:rPr lang="zh-CN" altLang="en-US" sz="2800" dirty="0">
                <a:solidFill>
                  <a:schemeClr val="bg1"/>
                </a:solidFill>
                <a:latin typeface="微软雅黑" panose="020B0503020204020204" pitchFamily="34" charset="-122"/>
                <a:ea typeface="微软雅黑" panose="020B0503020204020204" pitchFamily="34" charset="-122"/>
                <a:sym typeface="+mn-ea"/>
              </a:rPr>
              <a:t>平台</a:t>
            </a:r>
            <a:r>
              <a:rPr lang="en-US" altLang="zh-CN" sz="2800" dirty="0">
                <a:solidFill>
                  <a:schemeClr val="bg1"/>
                </a:solidFill>
                <a:latin typeface="微软雅黑" panose="020B0503020204020204" pitchFamily="34" charset="-122"/>
                <a:ea typeface="微软雅黑" panose="020B0503020204020204" pitchFamily="34" charset="-122"/>
                <a:sym typeface="+mn-ea"/>
              </a:rPr>
              <a:t>-</a:t>
            </a:r>
            <a:r>
              <a:rPr lang="zh-CN" altLang="en-US" sz="2800" dirty="0">
                <a:solidFill>
                  <a:schemeClr val="bg1"/>
                </a:solidFill>
                <a:latin typeface="微软雅黑" panose="020B0503020204020204" pitchFamily="34" charset="-122"/>
                <a:ea typeface="微软雅黑" panose="020B0503020204020204" pitchFamily="34" charset="-122"/>
                <a:sym typeface="+mn-ea"/>
              </a:rPr>
              <a:t>平台的特点</a:t>
            </a:r>
          </a:p>
        </p:txBody>
      </p:sp>
    </p:spTree>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p:cNvCxnSpPr/>
          <p:nvPr/>
        </p:nvCxnSpPr>
        <p:spPr>
          <a:xfrm rot="16200000" flipH="1" flipV="1">
            <a:off x="2450781" y="4947649"/>
            <a:ext cx="0" cy="2159719"/>
          </a:xfrm>
          <a:prstGeom prst="line">
            <a:avLst/>
          </a:prstGeom>
          <a:ln w="9525">
            <a:gradFill>
              <a:gsLst>
                <a:gs pos="20000">
                  <a:srgbClr val="91ABCB"/>
                </a:gs>
                <a:gs pos="42000">
                  <a:srgbClr val="304864"/>
                </a:gs>
                <a:gs pos="60000">
                  <a:srgbClr val="304864"/>
                </a:gs>
                <a:gs pos="1818">
                  <a:srgbClr val="D5DFEB"/>
                </a:gs>
                <a:gs pos="99091">
                  <a:srgbClr val="D5DFEB"/>
                </a:gs>
                <a:gs pos="81000">
                  <a:srgbClr val="91ABC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16200000" flipH="1" flipV="1">
            <a:off x="-13723738" y="2705259"/>
            <a:ext cx="0" cy="5759250"/>
          </a:xfrm>
          <a:prstGeom prst="line">
            <a:avLst/>
          </a:prstGeom>
          <a:ln w="9525">
            <a:gradFill>
              <a:gsLst>
                <a:gs pos="20000">
                  <a:srgbClr val="91ABCB"/>
                </a:gs>
                <a:gs pos="42000">
                  <a:srgbClr val="304864"/>
                </a:gs>
                <a:gs pos="60000">
                  <a:srgbClr val="304864"/>
                </a:gs>
                <a:gs pos="1818">
                  <a:srgbClr val="D5DFEB"/>
                </a:gs>
                <a:gs pos="99091">
                  <a:srgbClr val="D5DFEB"/>
                </a:gs>
                <a:gs pos="81000">
                  <a:srgbClr val="91ABCB"/>
                </a:gs>
              </a:gsLst>
              <a:lin ang="5400000" scaled="1"/>
            </a:gra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2985841" y="633166"/>
            <a:ext cx="5833303" cy="1222216"/>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noProof="1"/>
          </a:p>
        </p:txBody>
      </p:sp>
      <p:cxnSp>
        <p:nvCxnSpPr>
          <p:cNvPr id="10" name="直接连接符 9"/>
          <p:cNvCxnSpPr/>
          <p:nvPr/>
        </p:nvCxnSpPr>
        <p:spPr>
          <a:xfrm flipH="1">
            <a:off x="2328560" y="1270073"/>
            <a:ext cx="0" cy="4319440"/>
          </a:xfrm>
          <a:prstGeom prst="line">
            <a:avLst/>
          </a:prstGeom>
          <a:ln w="28575">
            <a:gradFill>
              <a:gsLst>
                <a:gs pos="20000">
                  <a:srgbClr val="91ABCB"/>
                </a:gs>
                <a:gs pos="42000">
                  <a:srgbClr val="304864"/>
                </a:gs>
                <a:gs pos="60000">
                  <a:srgbClr val="304864"/>
                </a:gs>
                <a:gs pos="1818">
                  <a:srgbClr val="D5DFEB"/>
                </a:gs>
                <a:gs pos="99091">
                  <a:srgbClr val="D5DFEB"/>
                </a:gs>
                <a:gs pos="81000">
                  <a:srgbClr val="91ABCB"/>
                </a:gs>
              </a:gsLst>
              <a:lin ang="5400000" scaled="1"/>
            </a:gra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322190" y="722823"/>
            <a:ext cx="5123594" cy="921900"/>
          </a:xfrm>
          <a:prstGeom prst="rect">
            <a:avLst/>
          </a:prstGeom>
          <a:noFill/>
        </p:spPr>
        <p:txBody>
          <a:bodyPr wrap="square" rtlCol="0">
            <a:spAutoFit/>
            <a:scene3d>
              <a:camera prst="orthographicFront"/>
              <a:lightRig rig="threePt" dir="t"/>
            </a:scene3d>
          </a:bodyPr>
          <a:lstStyle/>
          <a:p>
            <a:pPr algn="dist" fontAlgn="auto"/>
            <a:r>
              <a:rPr lang="zh-CN" altLang="en-US" sz="5399" b="1" noProof="1">
                <a:solidFill>
                  <a:schemeClr val="bg1"/>
                </a:solidFill>
                <a:latin typeface="微软雅黑" panose="020B0503020204020204" charset="-122"/>
                <a:ea typeface="微软雅黑" panose="020B0503020204020204" charset="-122"/>
                <a:sym typeface="+mn-ea"/>
              </a:rPr>
              <a:t>本章小结</a:t>
            </a:r>
          </a:p>
        </p:txBody>
      </p:sp>
      <p:sp>
        <p:nvSpPr>
          <p:cNvPr id="16" name="平行四边形 15"/>
          <p:cNvSpPr/>
          <p:nvPr/>
        </p:nvSpPr>
        <p:spPr>
          <a:xfrm>
            <a:off x="7895197" y="5371054"/>
            <a:ext cx="826980" cy="304760"/>
          </a:xfrm>
          <a:prstGeom prst="parallelogram">
            <a:avLst>
              <a:gd name="adj" fmla="val 66565"/>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noProof="1"/>
          </a:p>
        </p:txBody>
      </p:sp>
      <p:sp>
        <p:nvSpPr>
          <p:cNvPr id="17" name="平行四边形 16"/>
          <p:cNvSpPr>
            <a:spLocks noChangeAspect="1"/>
          </p:cNvSpPr>
          <p:nvPr/>
        </p:nvSpPr>
        <p:spPr>
          <a:xfrm>
            <a:off x="9725346" y="4986929"/>
            <a:ext cx="571426" cy="209523"/>
          </a:xfrm>
          <a:prstGeom prst="parallelogram">
            <a:avLst>
              <a:gd name="adj" fmla="val 66565"/>
            </a:avLst>
          </a:prstGeom>
          <a:solidFill>
            <a:srgbClr val="91A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noProof="1"/>
          </a:p>
        </p:txBody>
      </p:sp>
      <p:sp>
        <p:nvSpPr>
          <p:cNvPr id="18" name="平行四边形 17"/>
          <p:cNvSpPr>
            <a:spLocks noChangeAspect="1"/>
          </p:cNvSpPr>
          <p:nvPr/>
        </p:nvSpPr>
        <p:spPr>
          <a:xfrm>
            <a:off x="11247560" y="5936131"/>
            <a:ext cx="371427" cy="138095"/>
          </a:xfrm>
          <a:prstGeom prst="parallelogram">
            <a:avLst>
              <a:gd name="adj" fmla="val 66565"/>
            </a:avLst>
          </a:prstGeom>
          <a:solidFill>
            <a:srgbClr val="225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noProof="1"/>
          </a:p>
        </p:txBody>
      </p:sp>
      <p:sp>
        <p:nvSpPr>
          <p:cNvPr id="19" name="平行四边形 18"/>
          <p:cNvSpPr>
            <a:spLocks noChangeAspect="1"/>
          </p:cNvSpPr>
          <p:nvPr/>
        </p:nvSpPr>
        <p:spPr>
          <a:xfrm>
            <a:off x="11711050" y="4694867"/>
            <a:ext cx="301586" cy="109524"/>
          </a:xfrm>
          <a:prstGeom prst="parallelogram">
            <a:avLst>
              <a:gd name="adj" fmla="val 66565"/>
            </a:avLst>
          </a:prstGeom>
          <a:solidFill>
            <a:srgbClr val="304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noProof="1"/>
          </a:p>
        </p:txBody>
      </p:sp>
      <p:pic>
        <p:nvPicPr>
          <p:cNvPr id="54283" name="Lullatone - checking things off of a to-do list early in the morning">
            <a:hlinkClick r:id="" action="ppaction://media"/>
          </p:cNvPr>
          <p:cNvPicPr>
            <a:picLocks noChangeAspect="1"/>
          </p:cNvPicPr>
          <p:nvPr/>
        </p:nvPicPr>
        <p:blipFill>
          <a:blip r:embed="rId3"/>
          <a:stretch>
            <a:fillRect/>
          </a:stretch>
        </p:blipFill>
        <p:spPr>
          <a:xfrm>
            <a:off x="0" y="-780949"/>
            <a:ext cx="609521" cy="609521"/>
          </a:xfrm>
          <a:prstGeom prst="rect">
            <a:avLst/>
          </a:prstGeom>
          <a:noFill/>
          <a:ln w="9525">
            <a:noFill/>
          </a:ln>
        </p:spPr>
      </p:pic>
      <p:sp>
        <p:nvSpPr>
          <p:cNvPr id="12" name="矩形 2">
            <a:extLst>
              <a:ext uri="{FF2B5EF4-FFF2-40B4-BE49-F238E27FC236}">
                <a16:creationId xmlns:a16="http://schemas.microsoft.com/office/drawing/2014/main" id="{30327A40-1915-45D2-A476-73819D35AB73}"/>
              </a:ext>
            </a:extLst>
          </p:cNvPr>
          <p:cNvSpPr/>
          <p:nvPr/>
        </p:nvSpPr>
        <p:spPr>
          <a:xfrm>
            <a:off x="2462223" y="1945040"/>
            <a:ext cx="6729053" cy="2196883"/>
          </a:xfrm>
          <a:prstGeom prst="rect">
            <a:avLst/>
          </a:prstGeom>
          <a:noFill/>
          <a:ln w="9525">
            <a:noFill/>
          </a:ln>
        </p:spPr>
        <p:txBody>
          <a:bodyPr wrap="square" anchor="t">
            <a:spAutoFit/>
          </a:bodyPr>
          <a:lstStyle/>
          <a:p>
            <a:pPr marL="409534" indent="-409534">
              <a:lnSpc>
                <a:spcPct val="200000"/>
              </a:lnSpc>
              <a:buClr>
                <a:srgbClr val="0099FF"/>
              </a:buClr>
              <a:buFont typeface="Wingdings" panose="05000000000000000000" charset="0"/>
              <a:buChar char=""/>
            </a:pPr>
            <a:r>
              <a:rPr lang="zh-CN" altLang="en-US" b="1" dirty="0">
                <a:solidFill>
                  <a:srgbClr val="000000"/>
                </a:solidFill>
                <a:latin typeface="微软雅黑" panose="020B0503020204020204" charset="-122"/>
                <a:ea typeface="微软雅黑" panose="020B0503020204020204" charset="-122"/>
                <a:sym typeface="微软雅黑" panose="020B0503020204020204" charset="-122"/>
              </a:rPr>
              <a:t>跨境电商的选品</a:t>
            </a:r>
          </a:p>
          <a:p>
            <a:pPr marL="409534" indent="-409534">
              <a:lnSpc>
                <a:spcPct val="200000"/>
              </a:lnSpc>
              <a:buClr>
                <a:srgbClr val="0099FF"/>
              </a:buClr>
              <a:buFont typeface="Wingdings" panose="05000000000000000000" charset="0"/>
              <a:buChar char=""/>
            </a:pPr>
            <a:r>
              <a:rPr lang="zh-CN" altLang="en-US" b="1" dirty="0">
                <a:solidFill>
                  <a:srgbClr val="000000"/>
                </a:solidFill>
                <a:latin typeface="微软雅黑" panose="020B0503020204020204" charset="-122"/>
                <a:ea typeface="微软雅黑" panose="020B0503020204020204" charset="-122"/>
                <a:sym typeface="微软雅黑" panose="020B0503020204020204" charset="-122"/>
              </a:rPr>
              <a:t>跨境电商的平台选择</a:t>
            </a:r>
          </a:p>
          <a:p>
            <a:pPr marL="409534" indent="-409534">
              <a:lnSpc>
                <a:spcPct val="200000"/>
              </a:lnSpc>
              <a:buClr>
                <a:srgbClr val="0099FF"/>
              </a:buClr>
              <a:buFont typeface="Wingdings" panose="05000000000000000000" charset="0"/>
              <a:buChar char=""/>
            </a:pPr>
            <a:r>
              <a:rPr lang="zh-CN" altLang="en-US" b="1" dirty="0">
                <a:solidFill>
                  <a:srgbClr val="000000"/>
                </a:solidFill>
                <a:latin typeface="微软雅黑" panose="020B0503020204020204" charset="-122"/>
                <a:ea typeface="微软雅黑" panose="020B0503020204020204" charset="-122"/>
                <a:sym typeface="微软雅黑" panose="020B0503020204020204" charset="-122"/>
              </a:rPr>
              <a:t>主要跨境电商平台介绍</a:t>
            </a: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8828"/>
          <a:stretch>
            <a:fillRect/>
          </a:stretch>
        </p:blipFill>
        <p:spPr>
          <a:xfrm>
            <a:off x="-1" y="-1"/>
            <a:ext cx="12190413" cy="6859589"/>
          </a:xfrm>
          <a:prstGeom prst="rect">
            <a:avLst/>
          </a:prstGeom>
        </p:spPr>
      </p:pic>
      <p:sp>
        <p:nvSpPr>
          <p:cNvPr id="2" name="e7d195523061f1c0" descr="e7d195523061f1c01da5a1f0837ac25283df40ff0a16bfd61AE6AB84AD7EB485CA8019BF267F2027DE2BF09650313B56A435BB3664F8B916CA3777391AC088C283181605E184D6D6879568EB73EB808A103F0784C8DFC3E9CDD14B61FDDA6A8A6237D2DFE3BBAEC8979D824A43E015648F6CB3D1F8D3E352A4BDC9925C075CFF312C4A0BE75FDF5C" hidden="1"/>
          <p:cNvSpPr txBox="1"/>
          <p:nvPr/>
        </p:nvSpPr>
        <p:spPr>
          <a:xfrm>
            <a:off x="-237036" y="1201433"/>
            <a:ext cx="268743" cy="676863"/>
          </a:xfrm>
          <a:prstGeom prst="rect">
            <a:avLst/>
          </a:prstGeom>
          <a:noFill/>
        </p:spPr>
        <p:txBody>
          <a:bodyPr vert="wordArtVert" lIns="60936" tIns="30468" rIns="60936" bIns="30468" rtlCol="0">
            <a:spAutoFit/>
          </a:bodyPr>
          <a:lstStyle/>
          <a:p>
            <a:r>
              <a:rPr lang="en-US" altLang="zh-CN" sz="100"/>
              <a:t>e7d195523061f1c01da5a1f0837ac25283df40ff0a16bfd61AE6AB84AD7EB485CA8019BF267F2027DE2BF09650313B56A435BB3664F8B916CA3777391AC088C283181605E184D6D6879568EB73EB808A103F0784C8DFC3E9CDD14B61FDDA6A8A6237D2DFE3BBAEC8979D824A43E015648F6CB3D1F8D3E352A4BDC9925C075CFF312C4A0BE75FDF5C</a:t>
            </a:r>
            <a:endParaRPr lang="zh-CN" altLang="en-US" sz="100"/>
          </a:p>
        </p:txBody>
      </p:sp>
      <p:sp>
        <p:nvSpPr>
          <p:cNvPr id="5" name="矩形 4"/>
          <p:cNvSpPr/>
          <p:nvPr/>
        </p:nvSpPr>
        <p:spPr>
          <a:xfrm>
            <a:off x="3581467" y="0"/>
            <a:ext cx="8558686" cy="6859588"/>
          </a:xfrm>
          <a:prstGeom prst="rect">
            <a:avLst/>
          </a:prstGeom>
          <a:solidFill>
            <a:schemeClr val="bg1">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lIns="121908" tIns="60954" rIns="121908" bIns="60954" rtlCol="0" anchor="ctr"/>
          <a:lstStyle/>
          <a:p>
            <a:pPr algn="ctr"/>
            <a:endParaRPr kumimoji="1" lang="zh-CN" altLang="en-US"/>
          </a:p>
        </p:txBody>
      </p:sp>
      <p:sp>
        <p:nvSpPr>
          <p:cNvPr id="9" name="矩形 8" descr="e7d195523061f1c01da5a1f0837ac25283df40ff0a16bfd61AE6AB84AD7EB485CA8019BF267F2027DE2BF09650313B56A435BB3664F8B916CA3777391AC088C283181605E184D6D6879568EB73EB808A103F0784C8DFC3E9CDD14B61FDDA6A8A6237D2DFE3BBAEC8979D824A43E015648F6CB3D1F8D3E352A4BDC9925C075CFF312C4A0BE75FDF5C"/>
          <p:cNvSpPr/>
          <p:nvPr/>
        </p:nvSpPr>
        <p:spPr>
          <a:xfrm>
            <a:off x="6478475" y="563104"/>
            <a:ext cx="4781351" cy="551180"/>
          </a:xfrm>
          <a:prstGeom prst="rect">
            <a:avLst/>
          </a:prstGeom>
          <a:noFill/>
        </p:spPr>
        <p:txBody>
          <a:bodyPr wrap="square" lIns="121908" tIns="60954" rIns="121908" bIns="60954">
            <a:spAutoFit/>
          </a:bodyPr>
          <a:lstStyle/>
          <a:p>
            <a:r>
              <a:rPr lang="zh-CN" altLang="en-US" sz="28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跨境电商的选品</a:t>
            </a:r>
          </a:p>
        </p:txBody>
      </p:sp>
      <p:cxnSp>
        <p:nvCxnSpPr>
          <p:cNvPr id="12" name="直线连接符 11" descr="e7d195523061f1c01da5a1f0837ac25283df40ff0a16bfd61AE6AB84AD7EB485CA8019BF267F2027DE2BF09650313B56A435BB3664F8B916CA3777391AC088C283181605E184D6D6879568EB73EB808A103F0784C8DFC3E9CDD14B61FDDA6A8A6237D2DFE3BBAEC8979D824A43E015648F6CB3D1F8D3E352A4BDC9925C075CFF312C4A0BE75FDF5C"/>
          <p:cNvCxnSpPr/>
          <p:nvPr/>
        </p:nvCxnSpPr>
        <p:spPr>
          <a:xfrm>
            <a:off x="4638016" y="1274457"/>
            <a:ext cx="5534786" cy="0"/>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5" name="组 14" descr="e7d195523061f1c01da5a1f0837ac25283df40ff0a16bfd61AE6AB84AD7EB485CA8019BF267F2027DE2BF09650313B56A435BB3664F8B916CA3777391AC088C283181605E184D6D6879568EB73EB808A103F0784C8DFC3E9CDD14B61FDDA6A8A6237D2DFE3BBAEC8979D824A43E015648F6CB3D1F8D3E352A4BDC9925C075CFF312C4A0BE75FDF5C"/>
          <p:cNvGrpSpPr/>
          <p:nvPr/>
        </p:nvGrpSpPr>
        <p:grpSpPr>
          <a:xfrm>
            <a:off x="4638017" y="5864736"/>
            <a:ext cx="6225576" cy="513556"/>
            <a:chOff x="-6350" y="4042277"/>
            <a:chExt cx="4669790" cy="385078"/>
          </a:xfrm>
        </p:grpSpPr>
        <p:cxnSp>
          <p:nvCxnSpPr>
            <p:cNvPr id="10" name="直线连接符 9"/>
            <p:cNvCxnSpPr/>
            <p:nvPr/>
          </p:nvCxnSpPr>
          <p:spPr>
            <a:xfrm>
              <a:off x="-6350" y="4234816"/>
              <a:ext cx="4669790" cy="0"/>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直线连接符 13"/>
            <p:cNvCxnSpPr/>
            <p:nvPr/>
          </p:nvCxnSpPr>
          <p:spPr>
            <a:xfrm>
              <a:off x="4404916" y="4042277"/>
              <a:ext cx="0" cy="385078"/>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6" name="矩形 15" descr="e7d195523061f1c01da5a1f0837ac25283df40ff0a16bfd61AE6AB84AD7EB485CA8019BF267F2027DE2BF09650313B56A435BB3664F8B916CA3777391AC088C283181605E184D6D6879568EB73EB808A103F0784C8DFC3E9CDD14B61FDDA6A8A6237D2DFE3BBAEC8979D824A43E015648F6CB3D1F8D3E352A4BDC9925C075CFF312C4A0BE75FDF5C"/>
          <p:cNvSpPr/>
          <p:nvPr/>
        </p:nvSpPr>
        <p:spPr>
          <a:xfrm>
            <a:off x="4958015" y="532319"/>
            <a:ext cx="1271270" cy="535940"/>
          </a:xfrm>
          <a:prstGeom prst="rect">
            <a:avLst/>
          </a:prstGeom>
          <a:solidFill>
            <a:srgbClr val="0070C0"/>
          </a:solidFill>
        </p:spPr>
        <p:txBody>
          <a:bodyPr wrap="none" lIns="121908" tIns="60954" rIns="121908" bIns="60954">
            <a:spAutoFit/>
          </a:bodyPr>
          <a:lstStyle/>
          <a:p>
            <a:pPr lvl="0"/>
            <a:r>
              <a:rPr lang="zh-CN" altLang="en-US" sz="27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第一节</a:t>
            </a:r>
          </a:p>
        </p:txBody>
      </p:sp>
      <p:sp>
        <p:nvSpPr>
          <p:cNvPr id="25606" name="矩形 12"/>
          <p:cNvSpPr/>
          <p:nvPr/>
        </p:nvSpPr>
        <p:spPr>
          <a:xfrm>
            <a:off x="5131435" y="1831340"/>
            <a:ext cx="3378835" cy="1670778"/>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l" eaLnBrk="1" hangingPunct="1">
              <a:lnSpc>
                <a:spcPct val="200000"/>
              </a:lnSpc>
              <a:spcBef>
                <a:spcPct val="0"/>
              </a:spcBef>
              <a:buFontTx/>
              <a:buNone/>
            </a:pPr>
            <a:r>
              <a:rPr lang="en-US" altLang="zh-CN" sz="1800" dirty="0">
                <a:latin typeface="微软雅黑" panose="020B0503020204020204" pitchFamily="34" charset="-122"/>
                <a:ea typeface="微软雅黑" panose="020B0503020204020204" pitchFamily="34" charset="-122"/>
              </a:rPr>
              <a:t>1.1</a:t>
            </a:r>
            <a:r>
              <a:rPr lang="zh-CN" altLang="en-US" sz="1800" dirty="0">
                <a:latin typeface="微软雅黑" panose="020B0503020204020204" pitchFamily="34" charset="-122"/>
                <a:ea typeface="微软雅黑" panose="020B0503020204020204" pitchFamily="34" charset="-122"/>
              </a:rPr>
              <a:t>跨境电商选品原则</a:t>
            </a:r>
          </a:p>
          <a:p>
            <a:pPr marL="0" lvl="0" indent="0" algn="l" eaLnBrk="1" hangingPunct="1">
              <a:lnSpc>
                <a:spcPct val="200000"/>
              </a:lnSpc>
              <a:spcBef>
                <a:spcPct val="0"/>
              </a:spcBef>
              <a:buFontTx/>
              <a:buNone/>
            </a:pPr>
            <a:r>
              <a:rPr lang="en-US" altLang="zh-CN" sz="1800" dirty="0">
                <a:latin typeface="微软雅黑" panose="020B0503020204020204" pitchFamily="34" charset="-122"/>
                <a:ea typeface="微软雅黑" panose="020B0503020204020204" pitchFamily="34" charset="-122"/>
                <a:sym typeface="+mn-ea"/>
              </a:rPr>
              <a:t>1.2</a:t>
            </a:r>
            <a:r>
              <a:rPr lang="zh-CN" altLang="en-US" sz="1800" dirty="0">
                <a:latin typeface="微软雅黑" panose="020B0503020204020204" pitchFamily="34" charset="-122"/>
                <a:ea typeface="微软雅黑" panose="020B0503020204020204" pitchFamily="34" charset="-122"/>
                <a:sym typeface="+mn-ea"/>
              </a:rPr>
              <a:t>跨境电商选品逻辑</a:t>
            </a:r>
            <a:endParaRPr lang="en-US" altLang="zh-CN" sz="1800" dirty="0">
              <a:latin typeface="微软雅黑" panose="020B0503020204020204" pitchFamily="34" charset="-122"/>
              <a:ea typeface="微软雅黑" panose="020B0503020204020204" pitchFamily="34" charset="-122"/>
              <a:sym typeface="+mn-ea"/>
            </a:endParaRPr>
          </a:p>
          <a:p>
            <a:pPr marL="0" lvl="0" indent="0" algn="l" eaLnBrk="1" hangingPunct="1">
              <a:lnSpc>
                <a:spcPct val="200000"/>
              </a:lnSpc>
              <a:spcBef>
                <a:spcPct val="0"/>
              </a:spcBef>
              <a:buFontTx/>
              <a:buNone/>
            </a:pPr>
            <a:r>
              <a:rPr lang="en-US" altLang="zh-CN" sz="1800" dirty="0">
                <a:latin typeface="微软雅黑" panose="020B0503020204020204" pitchFamily="34" charset="-122"/>
                <a:ea typeface="微软雅黑" panose="020B0503020204020204" pitchFamily="34" charset="-122"/>
                <a:sym typeface="+mn-ea"/>
              </a:rPr>
              <a:t>1.3</a:t>
            </a:r>
            <a:r>
              <a:rPr lang="zh-CN" altLang="en-US" sz="1800" dirty="0">
                <a:latin typeface="微软雅黑" panose="020B0503020204020204" pitchFamily="34" charset="-122"/>
                <a:ea typeface="微软雅黑" panose="020B0503020204020204" pitchFamily="34" charset="-122"/>
                <a:sym typeface="+mn-ea"/>
              </a:rPr>
              <a:t>跨境电商的市场调研</a:t>
            </a: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8828"/>
          <a:stretch>
            <a:fillRect/>
          </a:stretch>
        </p:blipFill>
        <p:spPr>
          <a:xfrm>
            <a:off x="-1" y="-1"/>
            <a:ext cx="12190413" cy="6859589"/>
          </a:xfrm>
          <a:prstGeom prst="rect">
            <a:avLst/>
          </a:prstGeom>
        </p:spPr>
      </p:pic>
      <p:sp>
        <p:nvSpPr>
          <p:cNvPr id="2" name="e7d195523061f1c0" descr="e7d195523061f1c01da5a1f0837ac25283df40ff0a16bfd61AE6AB84AD7EB485CA8019BF267F2027DE2BF09650313B56A435BB3664F8B916CA3777391AC088C283181605E184D6D6879568EB73EB808A103F0784C8DFC3E9CDD14B61FDDA6A8A6237D2DFE3BBAEC8979D824A43E015648F6CB3D1F8D3E352A4BDC9925C075CFF312C4A0BE75FDF5C" hidden="1"/>
          <p:cNvSpPr txBox="1"/>
          <p:nvPr/>
        </p:nvSpPr>
        <p:spPr>
          <a:xfrm>
            <a:off x="-237036" y="1201433"/>
            <a:ext cx="268743" cy="676863"/>
          </a:xfrm>
          <a:prstGeom prst="rect">
            <a:avLst/>
          </a:prstGeom>
          <a:noFill/>
        </p:spPr>
        <p:txBody>
          <a:bodyPr vert="wordArtVert" lIns="60936" tIns="30468" rIns="60936" bIns="30468" rtlCol="0">
            <a:spAutoFit/>
          </a:bodyPr>
          <a:lstStyle/>
          <a:p>
            <a:r>
              <a:rPr lang="en-US" altLang="zh-CN" sz="100"/>
              <a:t>e7d195523061f1c01da5a1f0837ac25283df40ff0a16bfd61AE6AB84AD7EB485CA8019BF267F2027DE2BF09650313B56A435BB3664F8B916CA3777391AC088C283181605E184D6D6879568EB73EB808A103F0784C8DFC3E9CDD14B61FDDA6A8A6237D2DFE3BBAEC8979D824A43E015648F6CB3D1F8D3E352A4BDC9925C075CFF312C4A0BE75FDF5C</a:t>
            </a:r>
            <a:endParaRPr lang="zh-CN" altLang="en-US" sz="100"/>
          </a:p>
        </p:txBody>
      </p:sp>
      <p:sp>
        <p:nvSpPr>
          <p:cNvPr id="5" name="矩形 4"/>
          <p:cNvSpPr/>
          <p:nvPr/>
        </p:nvSpPr>
        <p:spPr>
          <a:xfrm>
            <a:off x="3581467" y="0"/>
            <a:ext cx="8558686" cy="6859588"/>
          </a:xfrm>
          <a:prstGeom prst="rect">
            <a:avLst/>
          </a:prstGeom>
          <a:solidFill>
            <a:schemeClr val="bg1">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lIns="121908" tIns="60954" rIns="121908" bIns="60954" rtlCol="0" anchor="ctr"/>
          <a:lstStyle/>
          <a:p>
            <a:pPr algn="ctr"/>
            <a:endParaRPr kumimoji="1" lang="zh-CN" altLang="en-US"/>
          </a:p>
        </p:txBody>
      </p:sp>
      <p:sp>
        <p:nvSpPr>
          <p:cNvPr id="9" name="矩形 8" descr="e7d195523061f1c01da5a1f0837ac25283df40ff0a16bfd61AE6AB84AD7EB485CA8019BF267F2027DE2BF09650313B56A435BB3664F8B916CA3777391AC088C283181605E184D6D6879568EB73EB808A103F0784C8DFC3E9CDD14B61FDDA6A8A6237D2DFE3BBAEC8979D824A43E015648F6CB3D1F8D3E352A4BDC9925C075CFF312C4A0BE75FDF5C"/>
          <p:cNvSpPr/>
          <p:nvPr/>
        </p:nvSpPr>
        <p:spPr>
          <a:xfrm>
            <a:off x="6135575" y="3153904"/>
            <a:ext cx="4781351" cy="551180"/>
          </a:xfrm>
          <a:prstGeom prst="rect">
            <a:avLst/>
          </a:prstGeom>
          <a:noFill/>
        </p:spPr>
        <p:txBody>
          <a:bodyPr wrap="square" lIns="121908" tIns="60954" rIns="121908" bIns="60954">
            <a:spAutoFit/>
          </a:bodyPr>
          <a:lstStyle/>
          <a:p>
            <a:r>
              <a:rPr lang="zh-CN" altLang="en-US" sz="28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跨境电商选品原则</a:t>
            </a:r>
          </a:p>
        </p:txBody>
      </p:sp>
      <p:sp>
        <p:nvSpPr>
          <p:cNvPr id="16" name="矩形 15" descr="e7d195523061f1c01da5a1f0837ac25283df40ff0a16bfd61AE6AB84AD7EB485CA8019BF267F2027DE2BF09650313B56A435BB3664F8B916CA3777391AC088C283181605E184D6D6879568EB73EB808A103F0784C8DFC3E9CDD14B61FDDA6A8A6237D2DFE3BBAEC8979D824A43E015648F6CB3D1F8D3E352A4BDC9925C075CFF312C4A0BE75FDF5C"/>
          <p:cNvSpPr/>
          <p:nvPr/>
        </p:nvSpPr>
        <p:spPr>
          <a:xfrm>
            <a:off x="4806885" y="3162489"/>
            <a:ext cx="727710" cy="535940"/>
          </a:xfrm>
          <a:prstGeom prst="rect">
            <a:avLst/>
          </a:prstGeom>
          <a:solidFill>
            <a:srgbClr val="0070C0"/>
          </a:solidFill>
        </p:spPr>
        <p:txBody>
          <a:bodyPr wrap="none" lIns="121908" tIns="60954" rIns="121908" bIns="60954">
            <a:spAutoFit/>
          </a:bodyPr>
          <a:lstStyle/>
          <a:p>
            <a:pPr lvl="0"/>
            <a:r>
              <a:rPr lang="en-US" altLang="zh-CN" sz="27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1.1</a:t>
            </a: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6"/>
          <p:cNvSpPr/>
          <p:nvPr/>
        </p:nvSpPr>
        <p:spPr>
          <a:xfrm>
            <a:off x="793031" y="207058"/>
            <a:ext cx="3563796"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l" eaLnBrk="1" hangingPunct="1">
              <a:spcBef>
                <a:spcPct val="0"/>
              </a:spcBef>
              <a:buFontTx/>
              <a:buNone/>
            </a:pPr>
            <a:r>
              <a:rPr lang="en-US" altLang="zh-CN" sz="2800" dirty="0">
                <a:solidFill>
                  <a:schemeClr val="bg1"/>
                </a:solidFill>
                <a:latin typeface="微软雅黑" panose="020B0503020204020204" pitchFamily="34" charset="-122"/>
                <a:ea typeface="微软雅黑" panose="020B0503020204020204" pitchFamily="34" charset="-122"/>
                <a:sym typeface="+mn-ea"/>
              </a:rPr>
              <a:t>1.1</a:t>
            </a:r>
            <a:r>
              <a:rPr lang="zh-CN" altLang="en-US" sz="2800" dirty="0">
                <a:solidFill>
                  <a:schemeClr val="bg1"/>
                </a:solidFill>
                <a:latin typeface="微软雅黑" panose="020B0503020204020204" pitchFamily="34" charset="-122"/>
                <a:ea typeface="微软雅黑" panose="020B0503020204020204" pitchFamily="34" charset="-122"/>
                <a:sym typeface="+mn-ea"/>
              </a:rPr>
              <a:t>跨境电商选品原则</a:t>
            </a:r>
          </a:p>
        </p:txBody>
      </p:sp>
      <p:sp>
        <p:nvSpPr>
          <p:cNvPr id="100" name="文本框 99"/>
          <p:cNvSpPr txBox="1"/>
          <p:nvPr/>
        </p:nvSpPr>
        <p:spPr>
          <a:xfrm>
            <a:off x="487680" y="1303020"/>
            <a:ext cx="11215370" cy="4523105"/>
          </a:xfrm>
          <a:prstGeom prst="rect">
            <a:avLst/>
          </a:prstGeom>
          <a:noFill/>
          <a:ln w="9525">
            <a:noFill/>
          </a:ln>
        </p:spPr>
        <p:txBody>
          <a:bodyPr wrap="square">
            <a:spAutoFit/>
          </a:bodyPr>
          <a:lstStyle/>
          <a:p>
            <a:pPr marL="342900" indent="0" fontAlgn="auto">
              <a:lnSpc>
                <a:spcPct val="150000"/>
              </a:lnSpc>
              <a:buNone/>
            </a:pPr>
            <a:r>
              <a:rPr lang="zh-CN" altLang="en-US" sz="1600" b="1" dirty="0">
                <a:latin typeface="Times New Roman" panose="02020603050405020304" pitchFamily="18" charset="0"/>
                <a:ea typeface="微软雅黑" panose="020B0503020204020204" pitchFamily="34" charset="-122"/>
              </a:rPr>
              <a:t>判断目标市场用户需求和流行趋势</a:t>
            </a:r>
            <a:endParaRPr lang="en-US" altLang="zh-CN" sz="1600" b="1" dirty="0">
              <a:latin typeface="Times New Roman" panose="02020603050405020304" pitchFamily="18" charset="0"/>
              <a:ea typeface="微软雅黑" panose="020B0503020204020204" pitchFamily="34" charset="-122"/>
            </a:endParaRPr>
          </a:p>
          <a:p>
            <a:pPr marL="742950" lvl="1" indent="-285750" fontAlgn="auto">
              <a:lnSpc>
                <a:spcPct val="150000"/>
              </a:lnSpc>
              <a:buFont typeface="Wingdings" panose="05000000000000000000" charset="0"/>
              <a:buChar char="Ø"/>
            </a:pPr>
            <a:r>
              <a:rPr lang="zh-CN" altLang="en-US" sz="1600" dirty="0">
                <a:latin typeface="Times New Roman" panose="02020603050405020304" pitchFamily="18" charset="0"/>
                <a:ea typeface="微软雅黑" panose="020B0503020204020204" pitchFamily="34" charset="-122"/>
              </a:rPr>
              <a:t>世界各地区用户的生活习惯、购买习惯、文化背景都不一样，一件产品不可能适合所有地区的用户。例如，针对欧美市场的服装应该比针对亚洲市场的大几个尺码，针对巴西市场的饰品应该为夸张且颜色鲜艳的样式。</a:t>
            </a:r>
          </a:p>
          <a:p>
            <a:pPr marL="342900" indent="0" fontAlgn="auto">
              <a:lnSpc>
                <a:spcPct val="150000"/>
              </a:lnSpc>
              <a:buNone/>
            </a:pPr>
            <a:r>
              <a:rPr lang="zh-CN" altLang="en-US" sz="1600" b="1" dirty="0">
                <a:latin typeface="Times New Roman" panose="02020603050405020304" pitchFamily="18" charset="0"/>
                <a:ea typeface="微软雅黑" panose="020B0503020204020204" pitchFamily="34" charset="-122"/>
              </a:rPr>
              <a:t>适应跨境电商的物流运输方式</a:t>
            </a:r>
          </a:p>
          <a:p>
            <a:pPr marL="628650" indent="-285750" fontAlgn="auto">
              <a:lnSpc>
                <a:spcPct val="150000"/>
              </a:lnSpc>
              <a:buFont typeface="Wingdings" panose="05000000000000000000" charset="0"/>
              <a:buChar char="Ø"/>
            </a:pPr>
            <a:r>
              <a:rPr lang="zh-CN" altLang="en-US" sz="1600" dirty="0">
                <a:latin typeface="Times New Roman" panose="02020603050405020304" pitchFamily="18" charset="0"/>
                <a:ea typeface="微软雅黑" panose="020B0503020204020204" pitchFamily="34" charset="-122"/>
              </a:rPr>
              <a:t>跨境电商的物流具有运输时间长、不确定因素多的特点，在运输途中可能出现天气突变、海关扣留、物流周转路线长等状况。选品人员在选品时要考虑产品的保质期、耐挤压程度等因素；由于跨境物流费用高，选品时也要考虑相应重量和体积所产生的物流费用是否在可承受范围内。</a:t>
            </a:r>
            <a:endParaRPr lang="zh-CN" altLang="en-US" sz="1600" b="1" dirty="0">
              <a:latin typeface="Times New Roman" panose="02020603050405020304" pitchFamily="18" charset="0"/>
              <a:ea typeface="微软雅黑" panose="020B0503020204020204" pitchFamily="34" charset="-122"/>
            </a:endParaRPr>
          </a:p>
          <a:p>
            <a:pPr marL="342900" indent="0" fontAlgn="auto">
              <a:lnSpc>
                <a:spcPct val="150000"/>
              </a:lnSpc>
              <a:buNone/>
            </a:pPr>
            <a:r>
              <a:rPr lang="zh-CN" altLang="en-US" sz="1600" b="1" dirty="0">
                <a:latin typeface="Times New Roman" panose="02020603050405020304" pitchFamily="18" charset="0"/>
                <a:ea typeface="微软雅黑" panose="020B0503020204020204" pitchFamily="34" charset="-122"/>
              </a:rPr>
              <a:t>判断货源优势</a:t>
            </a:r>
          </a:p>
          <a:p>
            <a:pPr marL="628650" indent="-285750" fontAlgn="auto">
              <a:lnSpc>
                <a:spcPct val="150000"/>
              </a:lnSpc>
              <a:buFont typeface="Wingdings" panose="05000000000000000000" charset="0"/>
              <a:buChar char="Ø"/>
            </a:pPr>
            <a:r>
              <a:rPr lang="zh-CN" altLang="en-US" sz="1600" dirty="0">
                <a:latin typeface="Times New Roman" panose="02020603050405020304" pitchFamily="18" charset="0"/>
                <a:ea typeface="微软雅黑" panose="020B0503020204020204" pitchFamily="34" charset="-122"/>
              </a:rPr>
              <a:t>对于初级卖家，如果所处地区有一定规模的产业带或体量较大的批发市场，则可考虑直接从市场上寻找现货。</a:t>
            </a:r>
          </a:p>
          <a:p>
            <a:pPr marL="628650" indent="-285750" fontAlgn="auto">
              <a:lnSpc>
                <a:spcPct val="150000"/>
              </a:lnSpc>
              <a:buFont typeface="Wingdings" panose="05000000000000000000" charset="0"/>
              <a:buChar char="Ø"/>
            </a:pPr>
            <a:r>
              <a:rPr lang="zh-CN" altLang="en-US" sz="1600" dirty="0">
                <a:latin typeface="Times New Roman" panose="02020603050405020304" pitchFamily="18" charset="0"/>
                <a:ea typeface="微软雅黑" panose="020B0503020204020204" pitchFamily="34" charset="-122"/>
              </a:rPr>
              <a:t>对于有一定营销基础和经验的卖家，能初步判断哪些产品的市场接受度较高时，卖家可以考虑寻找工厂资源，针对比较有把握的产品进行少量下单试款。</a:t>
            </a:r>
          </a:p>
          <a:p>
            <a:pPr marL="628650" indent="-285750" fontAlgn="auto">
              <a:lnSpc>
                <a:spcPct val="150000"/>
              </a:lnSpc>
              <a:buFont typeface="Wingdings" panose="05000000000000000000" charset="0"/>
              <a:buChar char="Ø"/>
            </a:pPr>
            <a:r>
              <a:rPr lang="zh-CN" altLang="en-US" sz="1600" dirty="0">
                <a:latin typeface="Times New Roman" panose="02020603050405020304" pitchFamily="18" charset="0"/>
                <a:ea typeface="微软雅黑" panose="020B0503020204020204" pitchFamily="34" charset="-122"/>
              </a:rPr>
              <a:t>经验丰富并具有经济实力的卖家可以尝试预售，确认市场接受度后再下单或投产，减少库存和现金压力。</a:t>
            </a: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8828"/>
          <a:stretch>
            <a:fillRect/>
          </a:stretch>
        </p:blipFill>
        <p:spPr>
          <a:xfrm>
            <a:off x="-1" y="-1"/>
            <a:ext cx="12190413" cy="6859589"/>
          </a:xfrm>
          <a:prstGeom prst="rect">
            <a:avLst/>
          </a:prstGeom>
        </p:spPr>
      </p:pic>
      <p:sp>
        <p:nvSpPr>
          <p:cNvPr id="2" name="e7d195523061f1c0" descr="e7d195523061f1c01da5a1f0837ac25283df40ff0a16bfd61AE6AB84AD7EB485CA8019BF267F2027DE2BF09650313B56A435BB3664F8B916CA3777391AC088C283181605E184D6D6879568EB73EB808A103F0784C8DFC3E9CDD14B61FDDA6A8A6237D2DFE3BBAEC8979D824A43E015648F6CB3D1F8D3E352A4BDC9925C075CFF312C4A0BE75FDF5C" hidden="1"/>
          <p:cNvSpPr txBox="1"/>
          <p:nvPr/>
        </p:nvSpPr>
        <p:spPr>
          <a:xfrm>
            <a:off x="-237036" y="1201433"/>
            <a:ext cx="268743" cy="676863"/>
          </a:xfrm>
          <a:prstGeom prst="rect">
            <a:avLst/>
          </a:prstGeom>
          <a:noFill/>
        </p:spPr>
        <p:txBody>
          <a:bodyPr vert="wordArtVert" lIns="60936" tIns="30468" rIns="60936" bIns="30468" rtlCol="0">
            <a:spAutoFit/>
          </a:bodyPr>
          <a:lstStyle/>
          <a:p>
            <a:r>
              <a:rPr lang="en-US" altLang="zh-CN" sz="100"/>
              <a:t>e7d195523061f1c01da5a1f0837ac25283df40ff0a16bfd61AE6AB84AD7EB485CA8019BF267F2027DE2BF09650313B56A435BB3664F8B916CA3777391AC088C283181605E184D6D6879568EB73EB808A103F0784C8DFC3E9CDD14B61FDDA6A8A6237D2DFE3BBAEC8979D824A43E015648F6CB3D1F8D3E352A4BDC9925C075CFF312C4A0BE75FDF5C</a:t>
            </a:r>
            <a:endParaRPr lang="zh-CN" altLang="en-US" sz="100"/>
          </a:p>
        </p:txBody>
      </p:sp>
      <p:sp>
        <p:nvSpPr>
          <p:cNvPr id="5" name="矩形 4"/>
          <p:cNvSpPr/>
          <p:nvPr/>
        </p:nvSpPr>
        <p:spPr>
          <a:xfrm>
            <a:off x="3581467" y="0"/>
            <a:ext cx="8558686" cy="6859588"/>
          </a:xfrm>
          <a:prstGeom prst="rect">
            <a:avLst/>
          </a:prstGeom>
          <a:solidFill>
            <a:schemeClr val="bg1">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lIns="121908" tIns="60954" rIns="121908" bIns="60954" rtlCol="0" anchor="ctr"/>
          <a:lstStyle/>
          <a:p>
            <a:pPr algn="ctr"/>
            <a:endParaRPr kumimoji="1" lang="zh-CN" altLang="en-US"/>
          </a:p>
        </p:txBody>
      </p:sp>
      <p:sp>
        <p:nvSpPr>
          <p:cNvPr id="9" name="矩形 8" descr="e7d195523061f1c01da5a1f0837ac25283df40ff0a16bfd61AE6AB84AD7EB485CA8019BF267F2027DE2BF09650313B56A435BB3664F8B916CA3777391AC088C283181605E184D6D6879568EB73EB808A103F0784C8DFC3E9CDD14B61FDDA6A8A6237D2DFE3BBAEC8979D824A43E015648F6CB3D1F8D3E352A4BDC9925C075CFF312C4A0BE75FDF5C"/>
          <p:cNvSpPr/>
          <p:nvPr/>
        </p:nvSpPr>
        <p:spPr>
          <a:xfrm>
            <a:off x="6135575" y="3153904"/>
            <a:ext cx="4781351" cy="551180"/>
          </a:xfrm>
          <a:prstGeom prst="rect">
            <a:avLst/>
          </a:prstGeom>
          <a:noFill/>
        </p:spPr>
        <p:txBody>
          <a:bodyPr wrap="square" lIns="121908" tIns="60954" rIns="121908" bIns="60954">
            <a:spAutoFit/>
          </a:bodyPr>
          <a:lstStyle/>
          <a:p>
            <a:r>
              <a:rPr lang="zh-CN" altLang="en-US" sz="28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跨境电商选品逻辑</a:t>
            </a:r>
          </a:p>
        </p:txBody>
      </p:sp>
      <p:sp>
        <p:nvSpPr>
          <p:cNvPr id="16" name="矩形 15" descr="e7d195523061f1c01da5a1f0837ac25283df40ff0a16bfd61AE6AB84AD7EB485CA8019BF267F2027DE2BF09650313B56A435BB3664F8B916CA3777391AC088C283181605E184D6D6879568EB73EB808A103F0784C8DFC3E9CDD14B61FDDA6A8A6237D2DFE3BBAEC8979D824A43E015648F6CB3D1F8D3E352A4BDC9925C075CFF312C4A0BE75FDF5C"/>
          <p:cNvSpPr/>
          <p:nvPr/>
        </p:nvSpPr>
        <p:spPr>
          <a:xfrm>
            <a:off x="4806885" y="3162489"/>
            <a:ext cx="736716" cy="538597"/>
          </a:xfrm>
          <a:prstGeom prst="rect">
            <a:avLst/>
          </a:prstGeom>
          <a:solidFill>
            <a:srgbClr val="0070C0"/>
          </a:solidFill>
        </p:spPr>
        <p:txBody>
          <a:bodyPr wrap="none" lIns="121908" tIns="60954" rIns="121908" bIns="60954">
            <a:spAutoFit/>
          </a:bodyPr>
          <a:lstStyle/>
          <a:p>
            <a:pPr lvl="0"/>
            <a:r>
              <a:rPr lang="en-US" altLang="zh-CN" sz="27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1.2</a:t>
            </a:r>
          </a:p>
        </p:txBody>
      </p:sp>
    </p:spTree>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d841f7faca1bec525b03eb392f1e4216bcbd083"/>
</p:tagLst>
</file>

<file path=ppt/tags/tag2.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常用">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7245</TotalTime>
  <Words>5909</Words>
  <Application>Microsoft Office PowerPoint</Application>
  <PresentationFormat>自定义</PresentationFormat>
  <Paragraphs>348</Paragraphs>
  <Slides>57</Slides>
  <Notes>1</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57</vt:i4>
      </vt:variant>
    </vt:vector>
  </HeadingPairs>
  <TitlesOfParts>
    <vt:vector size="70" baseType="lpstr">
      <vt:lpstr>等线</vt:lpstr>
      <vt:lpstr>方正黑体简体</vt:lpstr>
      <vt:lpstr>方正宋一简体</vt:lpstr>
      <vt:lpstr>仿宋</vt:lpstr>
      <vt:lpstr>宋体</vt:lpstr>
      <vt:lpstr>微软雅黑</vt:lpstr>
      <vt:lpstr>Arial</vt:lpstr>
      <vt:lpstr>Calibri</vt:lpstr>
      <vt:lpstr>Gloucester MT Extra Condensed</vt:lpstr>
      <vt:lpstr>Times New Roman</vt:lpstr>
      <vt:lpstr>Wingdings</vt:lpstr>
      <vt:lpstr>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©PPTSTORE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©PPTSTORE</dc:creator>
  <dc:description>©PPTSTORE 版权所有</dc:description>
  <cp:lastModifiedBy>lidong</cp:lastModifiedBy>
  <cp:revision>676</cp:revision>
  <dcterms:created xsi:type="dcterms:W3CDTF">2016-07-18T05:11:00Z</dcterms:created>
  <dcterms:modified xsi:type="dcterms:W3CDTF">2023-02-18T13:49:32Z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2052-11.1.0.9021</vt:lpwstr>
  </property>
</Properties>
</file>